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81" r:id="rId4"/>
    <p:sldId id="259" r:id="rId5"/>
    <p:sldId id="260" r:id="rId6"/>
    <p:sldId id="258" r:id="rId7"/>
    <p:sldId id="261" r:id="rId8"/>
    <p:sldId id="262" r:id="rId9"/>
    <p:sldId id="257"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3" r:id="rId29"/>
    <p:sldId id="284"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114"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554CD-94C9-B7FA-3198-7FE6CA3A9A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FC83DB-1CCD-781B-E6E7-C9AC43B877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6CF761-E065-8DD6-DEC0-798BF3A3613D}"/>
              </a:ext>
            </a:extLst>
          </p:cNvPr>
          <p:cNvSpPr>
            <a:spLocks noGrp="1"/>
          </p:cNvSpPr>
          <p:nvPr>
            <p:ph type="dt" sz="half" idx="10"/>
          </p:nvPr>
        </p:nvSpPr>
        <p:spPr/>
        <p:txBody>
          <a:bodyPr/>
          <a:lstStyle/>
          <a:p>
            <a:fld id="{F4E47828-C017-4811-AAC6-1FE2891AB053}" type="datetimeFigureOut">
              <a:rPr lang="en-US" smtClean="0"/>
              <a:t>8/24/2023</a:t>
            </a:fld>
            <a:endParaRPr lang="en-US"/>
          </a:p>
        </p:txBody>
      </p:sp>
      <p:sp>
        <p:nvSpPr>
          <p:cNvPr id="5" name="Footer Placeholder 4">
            <a:extLst>
              <a:ext uri="{FF2B5EF4-FFF2-40B4-BE49-F238E27FC236}">
                <a16:creationId xmlns:a16="http://schemas.microsoft.com/office/drawing/2014/main" id="{0B71BB63-2C93-936E-3BB8-C528ED033A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817033-8B12-B074-03C7-A388BAA2A5BA}"/>
              </a:ext>
            </a:extLst>
          </p:cNvPr>
          <p:cNvSpPr>
            <a:spLocks noGrp="1"/>
          </p:cNvSpPr>
          <p:nvPr>
            <p:ph type="sldNum" sz="quarter" idx="12"/>
          </p:nvPr>
        </p:nvSpPr>
        <p:spPr/>
        <p:txBody>
          <a:bodyPr/>
          <a:lstStyle/>
          <a:p>
            <a:fld id="{90A2270F-F6C4-4AD4-BE81-1AB089846E39}" type="slidenum">
              <a:rPr lang="en-US" smtClean="0"/>
              <a:t>‹#›</a:t>
            </a:fld>
            <a:endParaRPr lang="en-US"/>
          </a:p>
        </p:txBody>
      </p:sp>
    </p:spTree>
    <p:extLst>
      <p:ext uri="{BB962C8B-B14F-4D97-AF65-F5344CB8AC3E}">
        <p14:creationId xmlns:p14="http://schemas.microsoft.com/office/powerpoint/2010/main" val="3622109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F7C56-AF32-A689-B885-A38E7E8F8A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37F08F-0260-696B-9B64-4747420E04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BB4A9-BF51-0E2D-B366-2527871AB9A5}"/>
              </a:ext>
            </a:extLst>
          </p:cNvPr>
          <p:cNvSpPr>
            <a:spLocks noGrp="1"/>
          </p:cNvSpPr>
          <p:nvPr>
            <p:ph type="dt" sz="half" idx="10"/>
          </p:nvPr>
        </p:nvSpPr>
        <p:spPr/>
        <p:txBody>
          <a:bodyPr/>
          <a:lstStyle/>
          <a:p>
            <a:fld id="{F4E47828-C017-4811-AAC6-1FE2891AB053}" type="datetimeFigureOut">
              <a:rPr lang="en-US" smtClean="0"/>
              <a:t>8/24/2023</a:t>
            </a:fld>
            <a:endParaRPr lang="en-US"/>
          </a:p>
        </p:txBody>
      </p:sp>
      <p:sp>
        <p:nvSpPr>
          <p:cNvPr id="5" name="Footer Placeholder 4">
            <a:extLst>
              <a:ext uri="{FF2B5EF4-FFF2-40B4-BE49-F238E27FC236}">
                <a16:creationId xmlns:a16="http://schemas.microsoft.com/office/drawing/2014/main" id="{A83E562E-3968-C679-7D3E-FD59F1F506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8253EF-4017-4134-A7CA-95218E1CEF63}"/>
              </a:ext>
            </a:extLst>
          </p:cNvPr>
          <p:cNvSpPr>
            <a:spLocks noGrp="1"/>
          </p:cNvSpPr>
          <p:nvPr>
            <p:ph type="sldNum" sz="quarter" idx="12"/>
          </p:nvPr>
        </p:nvSpPr>
        <p:spPr/>
        <p:txBody>
          <a:bodyPr/>
          <a:lstStyle/>
          <a:p>
            <a:fld id="{90A2270F-F6C4-4AD4-BE81-1AB089846E39}" type="slidenum">
              <a:rPr lang="en-US" smtClean="0"/>
              <a:t>‹#›</a:t>
            </a:fld>
            <a:endParaRPr lang="en-US"/>
          </a:p>
        </p:txBody>
      </p:sp>
    </p:spTree>
    <p:extLst>
      <p:ext uri="{BB962C8B-B14F-4D97-AF65-F5344CB8AC3E}">
        <p14:creationId xmlns:p14="http://schemas.microsoft.com/office/powerpoint/2010/main" val="1702338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237D6F-AAAD-4B8C-3D98-832DD5203A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03D8B1-886A-FDC1-E153-7089460F59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E0F3E-F316-B867-4A1D-A3AEECC6AA94}"/>
              </a:ext>
            </a:extLst>
          </p:cNvPr>
          <p:cNvSpPr>
            <a:spLocks noGrp="1"/>
          </p:cNvSpPr>
          <p:nvPr>
            <p:ph type="dt" sz="half" idx="10"/>
          </p:nvPr>
        </p:nvSpPr>
        <p:spPr/>
        <p:txBody>
          <a:bodyPr/>
          <a:lstStyle/>
          <a:p>
            <a:fld id="{F4E47828-C017-4811-AAC6-1FE2891AB053}" type="datetimeFigureOut">
              <a:rPr lang="en-US" smtClean="0"/>
              <a:t>8/24/2023</a:t>
            </a:fld>
            <a:endParaRPr lang="en-US"/>
          </a:p>
        </p:txBody>
      </p:sp>
      <p:sp>
        <p:nvSpPr>
          <p:cNvPr id="5" name="Footer Placeholder 4">
            <a:extLst>
              <a:ext uri="{FF2B5EF4-FFF2-40B4-BE49-F238E27FC236}">
                <a16:creationId xmlns:a16="http://schemas.microsoft.com/office/drawing/2014/main" id="{CB1614AE-6430-7441-D941-F4C515471C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4B9CC-983A-5772-D0FF-DDE9BE22445F}"/>
              </a:ext>
            </a:extLst>
          </p:cNvPr>
          <p:cNvSpPr>
            <a:spLocks noGrp="1"/>
          </p:cNvSpPr>
          <p:nvPr>
            <p:ph type="sldNum" sz="quarter" idx="12"/>
          </p:nvPr>
        </p:nvSpPr>
        <p:spPr/>
        <p:txBody>
          <a:bodyPr/>
          <a:lstStyle/>
          <a:p>
            <a:fld id="{90A2270F-F6C4-4AD4-BE81-1AB089846E39}" type="slidenum">
              <a:rPr lang="en-US" smtClean="0"/>
              <a:t>‹#›</a:t>
            </a:fld>
            <a:endParaRPr lang="en-US"/>
          </a:p>
        </p:txBody>
      </p:sp>
    </p:spTree>
    <p:extLst>
      <p:ext uri="{BB962C8B-B14F-4D97-AF65-F5344CB8AC3E}">
        <p14:creationId xmlns:p14="http://schemas.microsoft.com/office/powerpoint/2010/main" val="436226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3CF92-B274-211C-59B3-6C22720EC5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A39992-EDBB-65EA-EFE0-BF7984A0B8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5B7825-E8A0-8D5A-49EB-E01F0DF42D92}"/>
              </a:ext>
            </a:extLst>
          </p:cNvPr>
          <p:cNvSpPr>
            <a:spLocks noGrp="1"/>
          </p:cNvSpPr>
          <p:nvPr>
            <p:ph type="dt" sz="half" idx="10"/>
          </p:nvPr>
        </p:nvSpPr>
        <p:spPr/>
        <p:txBody>
          <a:bodyPr/>
          <a:lstStyle/>
          <a:p>
            <a:fld id="{F4E47828-C017-4811-AAC6-1FE2891AB053}" type="datetimeFigureOut">
              <a:rPr lang="en-US" smtClean="0"/>
              <a:t>8/24/2023</a:t>
            </a:fld>
            <a:endParaRPr lang="en-US"/>
          </a:p>
        </p:txBody>
      </p:sp>
      <p:sp>
        <p:nvSpPr>
          <p:cNvPr id="5" name="Footer Placeholder 4">
            <a:extLst>
              <a:ext uri="{FF2B5EF4-FFF2-40B4-BE49-F238E27FC236}">
                <a16:creationId xmlns:a16="http://schemas.microsoft.com/office/drawing/2014/main" id="{BD89EFDE-65A7-7FFD-263B-3D8E72F08E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5868A5-A5A1-7E4C-4886-B09F972A9E7B}"/>
              </a:ext>
            </a:extLst>
          </p:cNvPr>
          <p:cNvSpPr>
            <a:spLocks noGrp="1"/>
          </p:cNvSpPr>
          <p:nvPr>
            <p:ph type="sldNum" sz="quarter" idx="12"/>
          </p:nvPr>
        </p:nvSpPr>
        <p:spPr/>
        <p:txBody>
          <a:bodyPr/>
          <a:lstStyle/>
          <a:p>
            <a:fld id="{90A2270F-F6C4-4AD4-BE81-1AB089846E39}" type="slidenum">
              <a:rPr lang="en-US" smtClean="0"/>
              <a:t>‹#›</a:t>
            </a:fld>
            <a:endParaRPr lang="en-US"/>
          </a:p>
        </p:txBody>
      </p:sp>
    </p:spTree>
    <p:extLst>
      <p:ext uri="{BB962C8B-B14F-4D97-AF65-F5344CB8AC3E}">
        <p14:creationId xmlns:p14="http://schemas.microsoft.com/office/powerpoint/2010/main" val="2120298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3D06-E62C-E4FF-DB19-9D9286A906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073D29-4BF9-6AAC-103C-07EA449C56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25B002-EFAA-E75F-1C58-82C65DCB9685}"/>
              </a:ext>
            </a:extLst>
          </p:cNvPr>
          <p:cNvSpPr>
            <a:spLocks noGrp="1"/>
          </p:cNvSpPr>
          <p:nvPr>
            <p:ph type="dt" sz="half" idx="10"/>
          </p:nvPr>
        </p:nvSpPr>
        <p:spPr/>
        <p:txBody>
          <a:bodyPr/>
          <a:lstStyle/>
          <a:p>
            <a:fld id="{F4E47828-C017-4811-AAC6-1FE2891AB053}" type="datetimeFigureOut">
              <a:rPr lang="en-US" smtClean="0"/>
              <a:t>8/24/2023</a:t>
            </a:fld>
            <a:endParaRPr lang="en-US"/>
          </a:p>
        </p:txBody>
      </p:sp>
      <p:sp>
        <p:nvSpPr>
          <p:cNvPr id="5" name="Footer Placeholder 4">
            <a:extLst>
              <a:ext uri="{FF2B5EF4-FFF2-40B4-BE49-F238E27FC236}">
                <a16:creationId xmlns:a16="http://schemas.microsoft.com/office/drawing/2014/main" id="{C5BA2E05-84BA-F099-C465-B99C46910E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4AF8B9-49E1-3F91-7935-1E504D5D3734}"/>
              </a:ext>
            </a:extLst>
          </p:cNvPr>
          <p:cNvSpPr>
            <a:spLocks noGrp="1"/>
          </p:cNvSpPr>
          <p:nvPr>
            <p:ph type="sldNum" sz="quarter" idx="12"/>
          </p:nvPr>
        </p:nvSpPr>
        <p:spPr/>
        <p:txBody>
          <a:bodyPr/>
          <a:lstStyle/>
          <a:p>
            <a:fld id="{90A2270F-F6C4-4AD4-BE81-1AB089846E39}" type="slidenum">
              <a:rPr lang="en-US" smtClean="0"/>
              <a:t>‹#›</a:t>
            </a:fld>
            <a:endParaRPr lang="en-US"/>
          </a:p>
        </p:txBody>
      </p:sp>
    </p:spTree>
    <p:extLst>
      <p:ext uri="{BB962C8B-B14F-4D97-AF65-F5344CB8AC3E}">
        <p14:creationId xmlns:p14="http://schemas.microsoft.com/office/powerpoint/2010/main" val="3801995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E18F1-4888-792D-FF3E-4ABFB2F21C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5EB5D1-49C9-0969-976C-4E54B14507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930730-8FC8-C09E-867A-4DA90B03AE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9D4480-BEC4-D99D-A433-A5F9B8DBE2EF}"/>
              </a:ext>
            </a:extLst>
          </p:cNvPr>
          <p:cNvSpPr>
            <a:spLocks noGrp="1"/>
          </p:cNvSpPr>
          <p:nvPr>
            <p:ph type="dt" sz="half" idx="10"/>
          </p:nvPr>
        </p:nvSpPr>
        <p:spPr/>
        <p:txBody>
          <a:bodyPr/>
          <a:lstStyle/>
          <a:p>
            <a:fld id="{F4E47828-C017-4811-AAC6-1FE2891AB053}" type="datetimeFigureOut">
              <a:rPr lang="en-US" smtClean="0"/>
              <a:t>8/24/2023</a:t>
            </a:fld>
            <a:endParaRPr lang="en-US"/>
          </a:p>
        </p:txBody>
      </p:sp>
      <p:sp>
        <p:nvSpPr>
          <p:cNvPr id="6" name="Footer Placeholder 5">
            <a:extLst>
              <a:ext uri="{FF2B5EF4-FFF2-40B4-BE49-F238E27FC236}">
                <a16:creationId xmlns:a16="http://schemas.microsoft.com/office/drawing/2014/main" id="{E8CC6F62-A8DD-D7C1-2C2C-EC68BDF075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A80F5C-1F61-6343-8180-40B0B9B79B73}"/>
              </a:ext>
            </a:extLst>
          </p:cNvPr>
          <p:cNvSpPr>
            <a:spLocks noGrp="1"/>
          </p:cNvSpPr>
          <p:nvPr>
            <p:ph type="sldNum" sz="quarter" idx="12"/>
          </p:nvPr>
        </p:nvSpPr>
        <p:spPr/>
        <p:txBody>
          <a:bodyPr/>
          <a:lstStyle/>
          <a:p>
            <a:fld id="{90A2270F-F6C4-4AD4-BE81-1AB089846E39}" type="slidenum">
              <a:rPr lang="en-US" smtClean="0"/>
              <a:t>‹#›</a:t>
            </a:fld>
            <a:endParaRPr lang="en-US"/>
          </a:p>
        </p:txBody>
      </p:sp>
    </p:spTree>
    <p:extLst>
      <p:ext uri="{BB962C8B-B14F-4D97-AF65-F5344CB8AC3E}">
        <p14:creationId xmlns:p14="http://schemas.microsoft.com/office/powerpoint/2010/main" val="3857838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247D8-66FA-BB11-7253-2254F47741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C88FED-32F5-C2C8-C252-2EB8B5955C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6911FD-DF7B-DE40-6245-6C85D50A1A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C49F96-F73D-D1AE-3E11-B67AEA9662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D3DB00-DE32-DF96-CE31-6BA7F9CFD3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18FE93-C2CC-4A3D-B7D0-1503DB4C6092}"/>
              </a:ext>
            </a:extLst>
          </p:cNvPr>
          <p:cNvSpPr>
            <a:spLocks noGrp="1"/>
          </p:cNvSpPr>
          <p:nvPr>
            <p:ph type="dt" sz="half" idx="10"/>
          </p:nvPr>
        </p:nvSpPr>
        <p:spPr/>
        <p:txBody>
          <a:bodyPr/>
          <a:lstStyle/>
          <a:p>
            <a:fld id="{F4E47828-C017-4811-AAC6-1FE2891AB053}" type="datetimeFigureOut">
              <a:rPr lang="en-US" smtClean="0"/>
              <a:t>8/24/2023</a:t>
            </a:fld>
            <a:endParaRPr lang="en-US"/>
          </a:p>
        </p:txBody>
      </p:sp>
      <p:sp>
        <p:nvSpPr>
          <p:cNvPr id="8" name="Footer Placeholder 7">
            <a:extLst>
              <a:ext uri="{FF2B5EF4-FFF2-40B4-BE49-F238E27FC236}">
                <a16:creationId xmlns:a16="http://schemas.microsoft.com/office/drawing/2014/main" id="{931C372F-E94D-AC93-6E61-B08BD14AFC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76923D-9AB9-BBC8-E5E9-D63605ADA266}"/>
              </a:ext>
            </a:extLst>
          </p:cNvPr>
          <p:cNvSpPr>
            <a:spLocks noGrp="1"/>
          </p:cNvSpPr>
          <p:nvPr>
            <p:ph type="sldNum" sz="quarter" idx="12"/>
          </p:nvPr>
        </p:nvSpPr>
        <p:spPr/>
        <p:txBody>
          <a:bodyPr/>
          <a:lstStyle/>
          <a:p>
            <a:fld id="{90A2270F-F6C4-4AD4-BE81-1AB089846E39}" type="slidenum">
              <a:rPr lang="en-US" smtClean="0"/>
              <a:t>‹#›</a:t>
            </a:fld>
            <a:endParaRPr lang="en-US"/>
          </a:p>
        </p:txBody>
      </p:sp>
    </p:spTree>
    <p:extLst>
      <p:ext uri="{BB962C8B-B14F-4D97-AF65-F5344CB8AC3E}">
        <p14:creationId xmlns:p14="http://schemas.microsoft.com/office/powerpoint/2010/main" val="3101644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62B1-7C13-0119-0792-8426F76069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5A679A-DCD6-601C-4E5A-75A3685A1C09}"/>
              </a:ext>
            </a:extLst>
          </p:cNvPr>
          <p:cNvSpPr>
            <a:spLocks noGrp="1"/>
          </p:cNvSpPr>
          <p:nvPr>
            <p:ph type="dt" sz="half" idx="10"/>
          </p:nvPr>
        </p:nvSpPr>
        <p:spPr/>
        <p:txBody>
          <a:bodyPr/>
          <a:lstStyle/>
          <a:p>
            <a:fld id="{F4E47828-C017-4811-AAC6-1FE2891AB053}" type="datetimeFigureOut">
              <a:rPr lang="en-US" smtClean="0"/>
              <a:t>8/24/2023</a:t>
            </a:fld>
            <a:endParaRPr lang="en-US"/>
          </a:p>
        </p:txBody>
      </p:sp>
      <p:sp>
        <p:nvSpPr>
          <p:cNvPr id="4" name="Footer Placeholder 3">
            <a:extLst>
              <a:ext uri="{FF2B5EF4-FFF2-40B4-BE49-F238E27FC236}">
                <a16:creationId xmlns:a16="http://schemas.microsoft.com/office/drawing/2014/main" id="{40D13111-60F4-91DA-D5A6-3E16897F6C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080133-DF8B-F3E8-D888-5567C4672153}"/>
              </a:ext>
            </a:extLst>
          </p:cNvPr>
          <p:cNvSpPr>
            <a:spLocks noGrp="1"/>
          </p:cNvSpPr>
          <p:nvPr>
            <p:ph type="sldNum" sz="quarter" idx="12"/>
          </p:nvPr>
        </p:nvSpPr>
        <p:spPr/>
        <p:txBody>
          <a:bodyPr/>
          <a:lstStyle/>
          <a:p>
            <a:fld id="{90A2270F-F6C4-4AD4-BE81-1AB089846E39}" type="slidenum">
              <a:rPr lang="en-US" smtClean="0"/>
              <a:t>‹#›</a:t>
            </a:fld>
            <a:endParaRPr lang="en-US"/>
          </a:p>
        </p:txBody>
      </p:sp>
    </p:spTree>
    <p:extLst>
      <p:ext uri="{BB962C8B-B14F-4D97-AF65-F5344CB8AC3E}">
        <p14:creationId xmlns:p14="http://schemas.microsoft.com/office/powerpoint/2010/main" val="3812657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B4412C-19E6-63D2-E9CA-3EEF379892FF}"/>
              </a:ext>
            </a:extLst>
          </p:cNvPr>
          <p:cNvSpPr>
            <a:spLocks noGrp="1"/>
          </p:cNvSpPr>
          <p:nvPr>
            <p:ph type="dt" sz="half" idx="10"/>
          </p:nvPr>
        </p:nvSpPr>
        <p:spPr/>
        <p:txBody>
          <a:bodyPr/>
          <a:lstStyle/>
          <a:p>
            <a:fld id="{F4E47828-C017-4811-AAC6-1FE2891AB053}" type="datetimeFigureOut">
              <a:rPr lang="en-US" smtClean="0"/>
              <a:t>8/24/2023</a:t>
            </a:fld>
            <a:endParaRPr lang="en-US"/>
          </a:p>
        </p:txBody>
      </p:sp>
      <p:sp>
        <p:nvSpPr>
          <p:cNvPr id="3" name="Footer Placeholder 2">
            <a:extLst>
              <a:ext uri="{FF2B5EF4-FFF2-40B4-BE49-F238E27FC236}">
                <a16:creationId xmlns:a16="http://schemas.microsoft.com/office/drawing/2014/main" id="{E10002F1-EDCB-6C73-CEDD-26A1831212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36EE21-554C-288A-5995-494EB5D3CBE0}"/>
              </a:ext>
            </a:extLst>
          </p:cNvPr>
          <p:cNvSpPr>
            <a:spLocks noGrp="1"/>
          </p:cNvSpPr>
          <p:nvPr>
            <p:ph type="sldNum" sz="quarter" idx="12"/>
          </p:nvPr>
        </p:nvSpPr>
        <p:spPr/>
        <p:txBody>
          <a:bodyPr/>
          <a:lstStyle/>
          <a:p>
            <a:fld id="{90A2270F-F6C4-4AD4-BE81-1AB089846E39}" type="slidenum">
              <a:rPr lang="en-US" smtClean="0"/>
              <a:t>‹#›</a:t>
            </a:fld>
            <a:endParaRPr lang="en-US"/>
          </a:p>
        </p:txBody>
      </p:sp>
    </p:spTree>
    <p:extLst>
      <p:ext uri="{BB962C8B-B14F-4D97-AF65-F5344CB8AC3E}">
        <p14:creationId xmlns:p14="http://schemas.microsoft.com/office/powerpoint/2010/main" val="2249409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010F3-DAED-7C6A-3482-A367530AB8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A3831D-94F7-E676-917B-70E5E2D4B4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E5E071-4183-50BC-4AA7-56CCBC89AD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278E68-BA26-FD2F-F648-21B0FC6E8253}"/>
              </a:ext>
            </a:extLst>
          </p:cNvPr>
          <p:cNvSpPr>
            <a:spLocks noGrp="1"/>
          </p:cNvSpPr>
          <p:nvPr>
            <p:ph type="dt" sz="half" idx="10"/>
          </p:nvPr>
        </p:nvSpPr>
        <p:spPr/>
        <p:txBody>
          <a:bodyPr/>
          <a:lstStyle/>
          <a:p>
            <a:fld id="{F4E47828-C017-4811-AAC6-1FE2891AB053}" type="datetimeFigureOut">
              <a:rPr lang="en-US" smtClean="0"/>
              <a:t>8/24/2023</a:t>
            </a:fld>
            <a:endParaRPr lang="en-US"/>
          </a:p>
        </p:txBody>
      </p:sp>
      <p:sp>
        <p:nvSpPr>
          <p:cNvPr id="6" name="Footer Placeholder 5">
            <a:extLst>
              <a:ext uri="{FF2B5EF4-FFF2-40B4-BE49-F238E27FC236}">
                <a16:creationId xmlns:a16="http://schemas.microsoft.com/office/drawing/2014/main" id="{D8BEDACF-5B04-3168-11C9-6059D0BCA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6BEA01-4D4C-45C5-AE31-66359D10D11A}"/>
              </a:ext>
            </a:extLst>
          </p:cNvPr>
          <p:cNvSpPr>
            <a:spLocks noGrp="1"/>
          </p:cNvSpPr>
          <p:nvPr>
            <p:ph type="sldNum" sz="quarter" idx="12"/>
          </p:nvPr>
        </p:nvSpPr>
        <p:spPr/>
        <p:txBody>
          <a:bodyPr/>
          <a:lstStyle/>
          <a:p>
            <a:fld id="{90A2270F-F6C4-4AD4-BE81-1AB089846E39}" type="slidenum">
              <a:rPr lang="en-US" smtClean="0"/>
              <a:t>‹#›</a:t>
            </a:fld>
            <a:endParaRPr lang="en-US"/>
          </a:p>
        </p:txBody>
      </p:sp>
    </p:spTree>
    <p:extLst>
      <p:ext uri="{BB962C8B-B14F-4D97-AF65-F5344CB8AC3E}">
        <p14:creationId xmlns:p14="http://schemas.microsoft.com/office/powerpoint/2010/main" val="3527336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6A689-DE7F-8482-0B9E-77F14E444C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8B8A95-668B-B124-C928-9B8A3FA6D5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74E590-6661-E5E9-CDE6-6348A4472E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9B361D-362E-BFB7-E4F4-0A8A27E52A52}"/>
              </a:ext>
            </a:extLst>
          </p:cNvPr>
          <p:cNvSpPr>
            <a:spLocks noGrp="1"/>
          </p:cNvSpPr>
          <p:nvPr>
            <p:ph type="dt" sz="half" idx="10"/>
          </p:nvPr>
        </p:nvSpPr>
        <p:spPr/>
        <p:txBody>
          <a:bodyPr/>
          <a:lstStyle/>
          <a:p>
            <a:fld id="{F4E47828-C017-4811-AAC6-1FE2891AB053}" type="datetimeFigureOut">
              <a:rPr lang="en-US" smtClean="0"/>
              <a:t>8/24/2023</a:t>
            </a:fld>
            <a:endParaRPr lang="en-US"/>
          </a:p>
        </p:txBody>
      </p:sp>
      <p:sp>
        <p:nvSpPr>
          <p:cNvPr id="6" name="Footer Placeholder 5">
            <a:extLst>
              <a:ext uri="{FF2B5EF4-FFF2-40B4-BE49-F238E27FC236}">
                <a16:creationId xmlns:a16="http://schemas.microsoft.com/office/drawing/2014/main" id="{2A1481A7-585C-DF70-D533-4CA8C93CE5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394AA5-AC4E-5C7F-B78C-463FDD218A73}"/>
              </a:ext>
            </a:extLst>
          </p:cNvPr>
          <p:cNvSpPr>
            <a:spLocks noGrp="1"/>
          </p:cNvSpPr>
          <p:nvPr>
            <p:ph type="sldNum" sz="quarter" idx="12"/>
          </p:nvPr>
        </p:nvSpPr>
        <p:spPr/>
        <p:txBody>
          <a:bodyPr/>
          <a:lstStyle/>
          <a:p>
            <a:fld id="{90A2270F-F6C4-4AD4-BE81-1AB089846E39}" type="slidenum">
              <a:rPr lang="en-US" smtClean="0"/>
              <a:t>‹#›</a:t>
            </a:fld>
            <a:endParaRPr lang="en-US"/>
          </a:p>
        </p:txBody>
      </p:sp>
    </p:spTree>
    <p:extLst>
      <p:ext uri="{BB962C8B-B14F-4D97-AF65-F5344CB8AC3E}">
        <p14:creationId xmlns:p14="http://schemas.microsoft.com/office/powerpoint/2010/main" val="3501249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1C18E2-C7F1-1598-22A5-E5F929F5E9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8868E7-0790-00B5-21D0-CE5AD2D1CA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310454-D5C2-059A-880F-D47617B539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E47828-C017-4811-AAC6-1FE2891AB053}" type="datetimeFigureOut">
              <a:rPr lang="en-US" smtClean="0"/>
              <a:t>8/24/2023</a:t>
            </a:fld>
            <a:endParaRPr lang="en-US"/>
          </a:p>
        </p:txBody>
      </p:sp>
      <p:sp>
        <p:nvSpPr>
          <p:cNvPr id="5" name="Footer Placeholder 4">
            <a:extLst>
              <a:ext uri="{FF2B5EF4-FFF2-40B4-BE49-F238E27FC236}">
                <a16:creationId xmlns:a16="http://schemas.microsoft.com/office/drawing/2014/main" id="{8F29CDF1-8CDD-CDC5-19BD-AF4234C171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A1085F-C9F1-BCB8-FDA8-EEADAD2221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A2270F-F6C4-4AD4-BE81-1AB089846E39}" type="slidenum">
              <a:rPr lang="en-US" smtClean="0"/>
              <a:t>‹#›</a:t>
            </a:fld>
            <a:endParaRPr lang="en-US"/>
          </a:p>
        </p:txBody>
      </p:sp>
    </p:spTree>
    <p:extLst>
      <p:ext uri="{BB962C8B-B14F-4D97-AF65-F5344CB8AC3E}">
        <p14:creationId xmlns:p14="http://schemas.microsoft.com/office/powerpoint/2010/main" val="176163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mputer script on a screen">
            <a:extLst>
              <a:ext uri="{FF2B5EF4-FFF2-40B4-BE49-F238E27FC236}">
                <a16:creationId xmlns:a16="http://schemas.microsoft.com/office/drawing/2014/main" id="{3008D359-FF57-FE3E-A413-EFBD31596AB8}"/>
              </a:ext>
            </a:extLst>
          </p:cNvPr>
          <p:cNvPicPr>
            <a:picLocks noChangeAspect="1"/>
          </p:cNvPicPr>
          <p:nvPr/>
        </p:nvPicPr>
        <p:blipFill rotWithShape="1">
          <a:blip r:embed="rId2"/>
          <a:srcRect t="5981" b="9749"/>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190284-120D-6B0A-FC02-02F17FAE34A8}"/>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a:solidFill>
                  <a:srgbClr val="FFFFFF"/>
                </a:solidFill>
              </a:rPr>
              <a:t>Introduction To Programming Final Project</a:t>
            </a:r>
          </a:p>
        </p:txBody>
      </p:sp>
      <p:sp>
        <p:nvSpPr>
          <p:cNvPr id="3" name="Subtitle 2">
            <a:extLst>
              <a:ext uri="{FF2B5EF4-FFF2-40B4-BE49-F238E27FC236}">
                <a16:creationId xmlns:a16="http://schemas.microsoft.com/office/drawing/2014/main" id="{6C091FD9-D313-0667-22E9-3F01BF4F4BAC}"/>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a:solidFill>
                  <a:srgbClr val="FFFFFF"/>
                </a:solidFill>
              </a:rPr>
              <a:t>James Aubry</a:t>
            </a:r>
          </a:p>
          <a:p>
            <a:r>
              <a:rPr lang="en-US">
                <a:solidFill>
                  <a:srgbClr val="FFFFFF"/>
                </a:solidFill>
              </a:rPr>
              <a:t>8/24/2023</a:t>
            </a:r>
          </a:p>
        </p:txBody>
      </p:sp>
    </p:spTree>
    <p:extLst>
      <p:ext uri="{BB962C8B-B14F-4D97-AF65-F5344CB8AC3E}">
        <p14:creationId xmlns:p14="http://schemas.microsoft.com/office/powerpoint/2010/main" val="56075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par>
                                <p:cTn id="13" presetID="10" presetClass="entr" presetSubtype="0" fill="hold" grpId="0" nodeType="withEffect">
                                  <p:stCondLst>
                                    <p:cond delay="1000"/>
                                  </p:stCondLst>
                                  <p:iterate>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079978" y="741391"/>
            <a:ext cx="3369234" cy="1616203"/>
          </a:xfrm>
        </p:spPr>
        <p:txBody>
          <a:bodyPr vert="horz" lIns="91440" tIns="45720" rIns="91440" bIns="45720" rtlCol="0" anchor="b">
            <a:normAutofit/>
          </a:bodyPr>
          <a:lstStyle/>
          <a:p>
            <a:r>
              <a:rPr lang="en-US"/>
              <a:t>Python Console</a:t>
            </a:r>
            <a:br>
              <a:rPr lang="en-US"/>
            </a:br>
            <a:r>
              <a:rPr lang="en-US"/>
              <a:t>(Screenshot)</a:t>
            </a:r>
          </a:p>
        </p:txBody>
      </p:sp>
      <p:pic>
        <p:nvPicPr>
          <p:cNvPr id="4" name="Picture Placeholder 3" descr="A screenshot of a computer program&#10;&#10;Description automatically generated">
            <a:extLst>
              <a:ext uri="{FF2B5EF4-FFF2-40B4-BE49-F238E27FC236}">
                <a16:creationId xmlns:a16="http://schemas.microsoft.com/office/drawing/2014/main" id="{E02D23C2-624F-6A84-D7C3-EC4F3188A74D}"/>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16214" b="-2"/>
          <a:stretch/>
        </p:blipFill>
        <p:spPr>
          <a:xfrm>
            <a:off x="20" y="10"/>
            <a:ext cx="7390243" cy="6857990"/>
          </a:xfrm>
          <a:prstGeom prst="rect">
            <a:avLst/>
          </a:prstGeom>
        </p:spPr>
      </p:pic>
      <p:sp>
        <p:nvSpPr>
          <p:cNvPr id="12" name="Rectangle 11">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079978" y="2533476"/>
            <a:ext cx="3369234" cy="3447832"/>
          </a:xfrm>
        </p:spPr>
        <p:txBody>
          <a:bodyPr vert="horz" lIns="91440" tIns="45720" rIns="91440" bIns="45720" rtlCol="0" anchor="t">
            <a:normAutofit/>
          </a:bodyPr>
          <a:lstStyle/>
          <a:p>
            <a:pPr indent="-228600">
              <a:buFont typeface="Arial" panose="020B0604020202020204" pitchFamily="34" charset="0"/>
              <a:buChar char="•"/>
            </a:pPr>
            <a:r>
              <a:rPr lang="en-US" sz="2000"/>
              <a:t>Screenshot of program output in Python console showing program executed  successfully</a:t>
            </a:r>
          </a:p>
          <a:p>
            <a:pPr indent="-228600">
              <a:buFont typeface="Arial" panose="020B0604020202020204" pitchFamily="34" charset="0"/>
              <a:buChar char="•"/>
            </a:pPr>
            <a:endParaRPr lang="en-US" sz="2000"/>
          </a:p>
        </p:txBody>
      </p:sp>
    </p:spTree>
    <p:extLst>
      <p:ext uri="{BB962C8B-B14F-4D97-AF65-F5344CB8AC3E}">
        <p14:creationId xmlns:p14="http://schemas.microsoft.com/office/powerpoint/2010/main" val="1734422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9">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643193" y="489507"/>
            <a:ext cx="3091607" cy="1655483"/>
          </a:xfrm>
        </p:spPr>
        <p:txBody>
          <a:bodyPr vert="horz" lIns="91440" tIns="45720" rIns="91440" bIns="45720" rtlCol="0" anchor="b">
            <a:normAutofit/>
          </a:bodyPr>
          <a:lstStyle/>
          <a:p>
            <a:r>
              <a:rPr lang="en-US" sz="3700"/>
              <a:t>Weather.db File</a:t>
            </a:r>
            <a:br>
              <a:rPr lang="en-US" sz="3700"/>
            </a:br>
            <a:r>
              <a:rPr lang="en-US" sz="3700"/>
              <a:t>(Screenshot)</a:t>
            </a:r>
          </a:p>
        </p:txBody>
      </p:sp>
      <p:pic>
        <p:nvPicPr>
          <p:cNvPr id="15" name="Picture Placeholder 14" descr="A screenshot of a computer">
            <a:extLst>
              <a:ext uri="{FF2B5EF4-FFF2-40B4-BE49-F238E27FC236}">
                <a16:creationId xmlns:a16="http://schemas.microsoft.com/office/drawing/2014/main" id="{C7D16A6A-87BE-8F10-30A1-E04CBDEF2EF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43647" b="1"/>
          <a:stretch/>
        </p:blipFill>
        <p:spPr>
          <a:xfrm>
            <a:off x="20" y="431"/>
            <a:ext cx="8115280" cy="6408311"/>
          </a:xfrm>
          <a:prstGeom prst="rect">
            <a:avLst/>
          </a:prstGeom>
        </p:spPr>
      </p:pic>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643193" y="2418408"/>
            <a:ext cx="2942813" cy="3540265"/>
          </a:xfrm>
        </p:spPr>
        <p:txBody>
          <a:bodyPr vert="horz" lIns="91440" tIns="45720" rIns="91440" bIns="45720" rtlCol="0">
            <a:normAutofit/>
          </a:bodyPr>
          <a:lstStyle/>
          <a:p>
            <a:pPr indent="-228600">
              <a:buFont typeface="Arial" panose="020B0604020202020204" pitchFamily="34" charset="0"/>
              <a:buChar char="•"/>
            </a:pPr>
            <a:r>
              <a:rPr lang="en-US" sz="2000"/>
              <a:t>Screenshot of Windows Explorer showing database file Weather.db was created</a:t>
            </a:r>
          </a:p>
          <a:p>
            <a:pPr indent="-228600">
              <a:buFont typeface="Arial" panose="020B0604020202020204" pitchFamily="34" charset="0"/>
              <a:buChar char="•"/>
            </a:pPr>
            <a:endParaRPr lang="en-US" sz="2000"/>
          </a:p>
        </p:txBody>
      </p:sp>
      <p:sp>
        <p:nvSpPr>
          <p:cNvPr id="26" name="Rectangle 21">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3681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2026693" y="1030406"/>
            <a:ext cx="8147713" cy="3081242"/>
          </a:xfrm>
        </p:spPr>
        <p:txBody>
          <a:bodyPr anchor="ctr">
            <a:normAutofit/>
          </a:bodyPr>
          <a:lstStyle/>
          <a:p>
            <a:r>
              <a:rPr lang="en-US" sz="4800">
                <a:solidFill>
                  <a:srgbClr val="FFFFFF"/>
                </a:solidFill>
              </a:rPr>
              <a:t>CEIS110</a:t>
            </a:r>
            <a:br>
              <a:rPr lang="en-US" sz="4800">
                <a:solidFill>
                  <a:srgbClr val="FFFFFF"/>
                </a:solidFill>
              </a:rPr>
            </a:br>
            <a:r>
              <a:rPr lang="en-US" sz="4800">
                <a:solidFill>
                  <a:srgbClr val="FFFFFF"/>
                </a:solidFill>
              </a:rPr>
              <a:t>Module 4</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559943" y="5171093"/>
            <a:ext cx="9078628" cy="860620"/>
          </a:xfrm>
        </p:spPr>
        <p:txBody>
          <a:bodyPr anchor="ctr">
            <a:normAutofit/>
          </a:bodyPr>
          <a:lstStyle/>
          <a:p>
            <a:r>
              <a:rPr lang="en-US" sz="2200">
                <a:solidFill>
                  <a:srgbClr val="FFFFFF"/>
                </a:solidFill>
              </a:rPr>
              <a:t>Querying the database with SQL</a:t>
            </a:r>
          </a:p>
          <a:p>
            <a:r>
              <a:rPr lang="en-US" sz="2200">
                <a:solidFill>
                  <a:srgbClr val="FFFFFF"/>
                </a:solidFill>
              </a:rPr>
              <a:t>Student: James Aubry</a:t>
            </a:r>
          </a:p>
        </p:txBody>
      </p:sp>
    </p:spTree>
    <p:extLst>
      <p:ext uri="{BB962C8B-B14F-4D97-AF65-F5344CB8AC3E}">
        <p14:creationId xmlns:p14="http://schemas.microsoft.com/office/powerpoint/2010/main" val="1170430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rPr>
              <a:t>Rubric</a:t>
            </a:r>
          </a:p>
        </p:txBody>
      </p:sp>
      <p:sp>
        <p:nvSpPr>
          <p:cNvPr id="20" name="Rectangle 13">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5">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1BBE28E5-38C8-1295-5FE9-2EF9DFA12D77}"/>
              </a:ext>
            </a:extLst>
          </p:cNvPr>
          <p:cNvSpPr>
            <a:spLocks noGrp="1"/>
          </p:cNvSpPr>
          <p:nvPr>
            <p:ph idx="1"/>
          </p:nvPr>
        </p:nvSpPr>
        <p:spPr>
          <a:xfrm>
            <a:off x="1155548" y="2217343"/>
            <a:ext cx="9880893" cy="3959619"/>
          </a:xfrm>
        </p:spPr>
        <p:txBody>
          <a:bodyPr>
            <a:normAutofit/>
          </a:bodyPr>
          <a:lstStyle/>
          <a:p>
            <a:pPr marL="0" rtl="0" eaLnBrk="1" fontAlgn="t" latinLnBrk="0" hangingPunct="1">
              <a:spcBef>
                <a:spcPts val="0"/>
              </a:spcBef>
              <a:spcAft>
                <a:spcPts val="0"/>
              </a:spcAft>
            </a:pPr>
            <a:r>
              <a:rPr lang="en-US" sz="2400" i="0" u="none" strike="noStrike" kern="1200" dirty="0">
                <a:effectLst/>
                <a:latin typeface="Calibri" panose="020F0502020204030204" pitchFamily="34" charset="0"/>
              </a:rPr>
              <a:t>Query to retrieve all columns</a:t>
            </a:r>
            <a:r>
              <a:rPr lang="en-US" sz="2400" i="0" u="none" strike="noStrike" kern="1200" baseline="0" dirty="0">
                <a:effectLst/>
                <a:latin typeface="Calibri" panose="020F0502020204030204" pitchFamily="34" charset="0"/>
              </a:rPr>
              <a:t> and rows</a:t>
            </a:r>
            <a:endParaRPr lang="en-US" sz="2400" i="0" u="none" strike="noStrike" dirty="0">
              <a:effectLst/>
              <a:latin typeface="Arial" panose="020B0604020202020204" pitchFamily="34" charset="0"/>
            </a:endParaRPr>
          </a:p>
          <a:p>
            <a:pPr marL="0" rtl="0" eaLnBrk="1" fontAlgn="t" latinLnBrk="0" hangingPunct="1">
              <a:spcBef>
                <a:spcPts val="0"/>
              </a:spcBef>
              <a:spcAft>
                <a:spcPts val="0"/>
              </a:spcAft>
            </a:pPr>
            <a:r>
              <a:rPr lang="en-US" sz="2400" b="0" i="0" u="none" strike="noStrike" kern="1200" dirty="0">
                <a:effectLst/>
                <a:latin typeface="Calibri" panose="020F0502020204030204" pitchFamily="34" charset="0"/>
              </a:rPr>
              <a:t>Query to retrieve lowest</a:t>
            </a:r>
            <a:r>
              <a:rPr lang="en-US" sz="2400" b="0" i="0" u="none" strike="noStrike" kern="1200" baseline="0" dirty="0">
                <a:effectLst/>
                <a:latin typeface="Calibri" panose="020F0502020204030204" pitchFamily="34" charset="0"/>
              </a:rPr>
              <a:t> and highest temperature</a:t>
            </a:r>
            <a:endParaRPr lang="en-US" sz="2400" b="0" i="0" u="none" strike="noStrike" dirty="0">
              <a:effectLst/>
              <a:latin typeface="Arial" panose="020B0604020202020204" pitchFamily="34" charset="0"/>
            </a:endParaRPr>
          </a:p>
          <a:p>
            <a:pPr marL="0" rtl="0" eaLnBrk="1" fontAlgn="t" latinLnBrk="0" hangingPunct="1">
              <a:spcBef>
                <a:spcPts val="0"/>
              </a:spcBef>
              <a:spcAft>
                <a:spcPts val="0"/>
              </a:spcAft>
            </a:pPr>
            <a:r>
              <a:rPr lang="en-US" sz="2400" b="0" i="0" u="none" strike="noStrike" kern="1200" dirty="0">
                <a:effectLst/>
                <a:latin typeface="Calibri" panose="020F0502020204030204" pitchFamily="34" charset="0"/>
              </a:rPr>
              <a:t>Query to find all Clear days</a:t>
            </a:r>
          </a:p>
          <a:p>
            <a:pPr marL="0" indent="0">
              <a:buNone/>
            </a:pPr>
            <a:endParaRPr lang="en-US" sz="2400" dirty="0"/>
          </a:p>
        </p:txBody>
      </p:sp>
    </p:spTree>
    <p:extLst>
      <p:ext uri="{BB962C8B-B14F-4D97-AF65-F5344CB8AC3E}">
        <p14:creationId xmlns:p14="http://schemas.microsoft.com/office/powerpoint/2010/main" val="3692457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524000" y="5143501"/>
            <a:ext cx="9144000" cy="757317"/>
          </a:xfrm>
        </p:spPr>
        <p:txBody>
          <a:bodyPr vert="horz" lIns="91440" tIns="45720" rIns="91440" bIns="45720" rtlCol="0" anchor="b">
            <a:normAutofit/>
          </a:bodyPr>
          <a:lstStyle/>
          <a:p>
            <a:pPr algn="ctr"/>
            <a:r>
              <a:rPr lang="en-US"/>
              <a:t>Query to retrieve all columns and all rows (Screenshot)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1524000" y="5887370"/>
            <a:ext cx="9144000" cy="468980"/>
          </a:xfrm>
        </p:spPr>
        <p:txBody>
          <a:bodyPr vert="horz" lIns="91440" tIns="45720" rIns="91440" bIns="45720" rtlCol="0">
            <a:normAutofit/>
          </a:bodyPr>
          <a:lstStyle/>
          <a:p>
            <a:pPr algn="ctr"/>
            <a:r>
              <a:rPr lang="en-US" sz="1800"/>
              <a:t>Screenshot of SQL query command and results</a:t>
            </a:r>
          </a:p>
        </p:txBody>
      </p:sp>
      <p:pic>
        <p:nvPicPr>
          <p:cNvPr id="4" name="Picture Placeholder 3" descr="A screenshot of a computer&#10;&#10;Description automatically generated">
            <a:extLst>
              <a:ext uri="{FF2B5EF4-FFF2-40B4-BE49-F238E27FC236}">
                <a16:creationId xmlns:a16="http://schemas.microsoft.com/office/drawing/2014/main" id="{E04C0825-6BE7-E91D-DCDA-D5B17C7A94C3}"/>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6871" b="-2"/>
          <a:stretch/>
        </p:blipFill>
        <p:spPr>
          <a:xfrm>
            <a:off x="877414" y="886767"/>
            <a:ext cx="10437894" cy="4006930"/>
          </a:xfrm>
          <a:prstGeom prst="rect">
            <a:avLst/>
          </a:prstGeom>
        </p:spPr>
      </p:pic>
      <p:grpSp>
        <p:nvGrpSpPr>
          <p:cNvPr id="12" name="Group 11">
            <a:extLst>
              <a:ext uri="{FF2B5EF4-FFF2-40B4-BE49-F238E27FC236}">
                <a16:creationId xmlns:a16="http://schemas.microsoft.com/office/drawing/2014/main" id="{BE6E7D98-3D55-80C4-C8EA-40EC70EB12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6692" y="4888672"/>
            <a:ext cx="10439007" cy="123363"/>
            <a:chOff x="876692" y="4888672"/>
            <a:chExt cx="10439007" cy="123363"/>
          </a:xfrm>
        </p:grpSpPr>
        <p:sp>
          <p:nvSpPr>
            <p:cNvPr id="13" name="Rectangle 12">
              <a:extLst>
                <a:ext uri="{FF2B5EF4-FFF2-40B4-BE49-F238E27FC236}">
                  <a16:creationId xmlns:a16="http://schemas.microsoft.com/office/drawing/2014/main" id="{BA306F60-DCBC-4BDA-A680-F760056207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515" y="-269151"/>
              <a:ext cx="123362" cy="10439007"/>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C26A085-CFBC-6FED-8A8F-E9371A3AF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719273" y="2415609"/>
              <a:ext cx="123362" cy="5069490"/>
            </a:xfrm>
            <a:prstGeom prst="rect">
              <a:avLst/>
            </a:prstGeom>
            <a:gradFill>
              <a:gsLst>
                <a:gs pos="30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1611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18984" y="4230093"/>
            <a:ext cx="4150581" cy="1800165"/>
          </a:xfrm>
        </p:spPr>
        <p:txBody>
          <a:bodyPr vert="horz" lIns="91440" tIns="45720" rIns="91440" bIns="45720" rtlCol="0" anchor="t">
            <a:normAutofit/>
          </a:bodyPr>
          <a:lstStyle/>
          <a:p>
            <a:pPr algn="r"/>
            <a:r>
              <a:rPr lang="en-US" sz="3100" kern="1200">
                <a:solidFill>
                  <a:schemeClr val="tx1"/>
                </a:solidFill>
                <a:latin typeface="+mj-lt"/>
                <a:ea typeface="+mj-ea"/>
                <a:cs typeface="+mj-cs"/>
              </a:rPr>
              <a:t>Query to retrieve lowest and highest temperatures</a:t>
            </a:r>
            <a:br>
              <a:rPr lang="en-US" sz="3100" kern="1200">
                <a:solidFill>
                  <a:schemeClr val="tx1"/>
                </a:solidFill>
                <a:latin typeface="+mj-lt"/>
                <a:ea typeface="+mj-ea"/>
                <a:cs typeface="+mj-cs"/>
              </a:rPr>
            </a:br>
            <a:r>
              <a:rPr lang="en-US" sz="3100" kern="1200">
                <a:solidFill>
                  <a:schemeClr val="tx1"/>
                </a:solidFill>
                <a:latin typeface="+mj-lt"/>
                <a:ea typeface="+mj-ea"/>
                <a:cs typeface="+mj-cs"/>
              </a:rPr>
              <a:t>(Screenshot)</a:t>
            </a:r>
          </a:p>
        </p:txBody>
      </p:sp>
      <p:pic>
        <p:nvPicPr>
          <p:cNvPr id="4" name="Picture Placeholder 3" descr="A screenshot of a computer&#10;&#10;Description automatically generated">
            <a:extLst>
              <a:ext uri="{FF2B5EF4-FFF2-40B4-BE49-F238E27FC236}">
                <a16:creationId xmlns:a16="http://schemas.microsoft.com/office/drawing/2014/main" id="{559AB733-5850-BF4B-FFFB-E03206C32988}"/>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663" b="1"/>
          <a:stretch/>
        </p:blipFill>
        <p:spPr>
          <a:xfrm>
            <a:off x="1" y="0"/>
            <a:ext cx="12191998" cy="3804707"/>
          </a:xfrm>
          <a:prstGeom prst="rect">
            <a:avLst/>
          </a:prstGeom>
        </p:spPr>
      </p:pic>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5246415" y="4230094"/>
            <a:ext cx="6235268" cy="1800164"/>
          </a:xfrm>
        </p:spPr>
        <p:txBody>
          <a:bodyPr vert="horz" lIns="91440" tIns="45720" rIns="91440" bIns="45720" rtlCol="0" anchor="t">
            <a:normAutofit/>
          </a:bodyPr>
          <a:lstStyle/>
          <a:p>
            <a:pPr indent="-228600">
              <a:buFont typeface="Arial" panose="020B0604020202020204" pitchFamily="34" charset="0"/>
              <a:buChar char="•"/>
            </a:pPr>
            <a:r>
              <a:rPr lang="en-US" sz="2000"/>
              <a:t>Screenshot of SQL query command and results</a:t>
            </a:r>
          </a:p>
          <a:p>
            <a:pPr indent="-228600">
              <a:buFont typeface="Arial" panose="020B0604020202020204" pitchFamily="34" charset="0"/>
              <a:buChar char="•"/>
            </a:pPr>
            <a:endParaRPr lang="en-US" sz="2000"/>
          </a:p>
        </p:txBody>
      </p:sp>
      <p:sp>
        <p:nvSpPr>
          <p:cNvPr id="14" name="Rectangle 13">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8968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202449" y="5170857"/>
            <a:ext cx="4284420" cy="1687143"/>
          </a:xfrm>
        </p:spPr>
        <p:txBody>
          <a:bodyPr vert="horz" lIns="91440" tIns="45720" rIns="91440" bIns="45720" rtlCol="0" anchor="t">
            <a:normAutofit/>
          </a:bodyPr>
          <a:lstStyle/>
          <a:p>
            <a:r>
              <a:rPr lang="en-US" sz="3700" dirty="0">
                <a:solidFill>
                  <a:schemeClr val="bg1"/>
                </a:solidFill>
              </a:rPr>
              <a:t>Query to retrieve all clear days</a:t>
            </a:r>
            <a:br>
              <a:rPr lang="en-US" sz="3700" dirty="0">
                <a:solidFill>
                  <a:schemeClr val="bg1"/>
                </a:solidFill>
              </a:rPr>
            </a:br>
            <a:r>
              <a:rPr lang="en-US" sz="3700" dirty="0">
                <a:solidFill>
                  <a:schemeClr val="bg1"/>
                </a:solidFill>
              </a:rPr>
              <a:t>(Screenshot)</a:t>
            </a:r>
          </a:p>
        </p:txBody>
      </p:sp>
      <p:sp>
        <p:nvSpPr>
          <p:cNvPr id="18" name="Rectangle 13">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3" descr="A screenshot of a computer&#10;&#10;Description automatically generated">
            <a:extLst>
              <a:ext uri="{FF2B5EF4-FFF2-40B4-BE49-F238E27FC236}">
                <a16:creationId xmlns:a16="http://schemas.microsoft.com/office/drawing/2014/main" id="{5EF91D94-24CB-193B-80CB-8DE9063573C0}"/>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2" b="842"/>
          <a:stretch/>
        </p:blipFill>
        <p:spPr>
          <a:xfrm>
            <a:off x="182540" y="145392"/>
            <a:ext cx="11901177" cy="4307279"/>
          </a:xfrm>
          <a:prstGeom prst="rect">
            <a:avLst/>
          </a:prstGeom>
        </p:spPr>
      </p:pic>
      <p:sp>
        <p:nvSpPr>
          <p:cNvPr id="16" name="Rectangle 15">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650" y="4544112"/>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7042764" y="5899628"/>
            <a:ext cx="4310672" cy="1463834"/>
          </a:xfrm>
        </p:spPr>
        <p:txBody>
          <a:bodyPr vert="horz" lIns="91440" tIns="45720" rIns="91440" bIns="45720" rtlCol="0">
            <a:normAutofit/>
          </a:bodyPr>
          <a:lstStyle/>
          <a:p>
            <a:pPr indent="-228600">
              <a:buFont typeface="Arial" panose="020B0604020202020204" pitchFamily="34" charset="0"/>
              <a:buChar char="•"/>
            </a:pPr>
            <a:r>
              <a:rPr lang="en-US" dirty="0"/>
              <a:t>Screenshot of SQL query command and results</a:t>
            </a:r>
          </a:p>
          <a:p>
            <a:pPr indent="-228600">
              <a:buFont typeface="Arial" panose="020B0604020202020204" pitchFamily="34" charset="0"/>
              <a:buChar char="•"/>
            </a:pPr>
            <a:endParaRPr lang="en-US" dirty="0"/>
          </a:p>
        </p:txBody>
      </p:sp>
    </p:spTree>
    <p:extLst>
      <p:ext uri="{BB962C8B-B14F-4D97-AF65-F5344CB8AC3E}">
        <p14:creationId xmlns:p14="http://schemas.microsoft.com/office/powerpoint/2010/main" val="2761904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2026693" y="1030406"/>
            <a:ext cx="8147713" cy="3081242"/>
          </a:xfrm>
        </p:spPr>
        <p:txBody>
          <a:bodyPr anchor="ctr">
            <a:normAutofit/>
          </a:bodyPr>
          <a:lstStyle/>
          <a:p>
            <a:r>
              <a:rPr lang="en-US" sz="4800">
                <a:solidFill>
                  <a:srgbClr val="FFFFFF"/>
                </a:solidFill>
              </a:rPr>
              <a:t>CEIS110</a:t>
            </a:r>
            <a:br>
              <a:rPr lang="en-US" sz="4800">
                <a:solidFill>
                  <a:srgbClr val="FFFFFF"/>
                </a:solidFill>
              </a:rPr>
            </a:br>
            <a:r>
              <a:rPr lang="en-US" sz="4800">
                <a:solidFill>
                  <a:srgbClr val="FFFFFF"/>
                </a:solidFill>
              </a:rPr>
              <a:t>Module 5</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559943" y="5171093"/>
            <a:ext cx="9078628" cy="860620"/>
          </a:xfrm>
        </p:spPr>
        <p:txBody>
          <a:bodyPr anchor="ctr">
            <a:normAutofit/>
          </a:bodyPr>
          <a:lstStyle/>
          <a:p>
            <a:r>
              <a:rPr lang="en-US" sz="2200">
                <a:solidFill>
                  <a:srgbClr val="FFFFFF"/>
                </a:solidFill>
              </a:rPr>
              <a:t>Querying and manipulating data with SQL and Python</a:t>
            </a:r>
          </a:p>
          <a:p>
            <a:r>
              <a:rPr lang="en-US" sz="2200">
                <a:solidFill>
                  <a:srgbClr val="FFFFFF"/>
                </a:solidFill>
              </a:rPr>
              <a:t>Student: James Aubry</a:t>
            </a:r>
          </a:p>
        </p:txBody>
      </p:sp>
    </p:spTree>
    <p:extLst>
      <p:ext uri="{BB962C8B-B14F-4D97-AF65-F5344CB8AC3E}">
        <p14:creationId xmlns:p14="http://schemas.microsoft.com/office/powerpoint/2010/main" val="3983195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rPr>
              <a:t>Rubric</a:t>
            </a:r>
          </a:p>
        </p:txBody>
      </p:sp>
      <p:sp>
        <p:nvSpPr>
          <p:cNvPr id="12" name="Rectangle 11">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A1AA4A77-F6B9-4F70-3325-872A930A1FB0}"/>
              </a:ext>
            </a:extLst>
          </p:cNvPr>
          <p:cNvSpPr>
            <a:spLocks noGrp="1"/>
          </p:cNvSpPr>
          <p:nvPr>
            <p:ph idx="1"/>
          </p:nvPr>
        </p:nvSpPr>
        <p:spPr>
          <a:xfrm>
            <a:off x="1155548" y="2217343"/>
            <a:ext cx="9880893" cy="3959619"/>
          </a:xfrm>
        </p:spPr>
        <p:txBody>
          <a:bodyPr>
            <a:normAutofit/>
          </a:bodyPr>
          <a:lstStyle/>
          <a:p>
            <a:pPr marL="0" rtl="0" eaLnBrk="1" fontAlgn="t" latinLnBrk="0" hangingPunct="1">
              <a:spcBef>
                <a:spcPts val="0"/>
              </a:spcBef>
              <a:spcAft>
                <a:spcPts val="0"/>
              </a:spcAft>
            </a:pPr>
            <a:r>
              <a:rPr lang="en-US" sz="2400" b="1" i="0" u="none" strike="noStrike" kern="1200" dirty="0">
                <a:effectLst/>
                <a:latin typeface="Calibri" panose="020F0502020204030204" pitchFamily="34" charset="0"/>
              </a:rPr>
              <a:t>Screenshot</a:t>
            </a:r>
            <a:r>
              <a:rPr lang="en-US" sz="2400" b="1" i="0" u="none" strike="noStrike" kern="1200" baseline="0" dirty="0">
                <a:effectLst/>
                <a:latin typeface="Calibri" panose="020F0502020204030204" pitchFamily="34" charset="0"/>
              </a:rPr>
              <a:t> of code</a:t>
            </a:r>
            <a:endParaRPr lang="en-US" sz="2400" b="0" i="0" u="none" strike="noStrike" dirty="0">
              <a:effectLst/>
              <a:latin typeface="Arial" panose="020B0604020202020204" pitchFamily="34" charset="0"/>
            </a:endParaRPr>
          </a:p>
          <a:p>
            <a:pPr marL="0" rtl="0" eaLnBrk="1" fontAlgn="t" latinLnBrk="0" hangingPunct="1">
              <a:spcBef>
                <a:spcPts val="0"/>
              </a:spcBef>
              <a:spcAft>
                <a:spcPts val="0"/>
              </a:spcAft>
            </a:pPr>
            <a:r>
              <a:rPr lang="en-US" sz="2400" b="0" i="0" u="none" strike="noStrike" kern="1200" dirty="0">
                <a:effectLst/>
                <a:latin typeface="Calibri" panose="020F0502020204030204" pitchFamily="34" charset="0"/>
              </a:rPr>
              <a:t>Screenshot</a:t>
            </a:r>
            <a:r>
              <a:rPr lang="en-US" sz="2400" b="0" i="0" u="none" strike="noStrike" kern="1200" baseline="0" dirty="0">
                <a:effectLst/>
                <a:latin typeface="Calibri" panose="020F0502020204030204" pitchFamily="34" charset="0"/>
              </a:rPr>
              <a:t> of data in Excel file</a:t>
            </a:r>
            <a:endParaRPr lang="en-US" sz="2400" b="0" i="0" u="none" strike="noStrike" dirty="0">
              <a:effectLst/>
              <a:latin typeface="Arial" panose="020B0604020202020204" pitchFamily="34" charset="0"/>
            </a:endParaRPr>
          </a:p>
          <a:p>
            <a:pPr marL="0" rtl="0" eaLnBrk="1" fontAlgn="t" latinLnBrk="0" hangingPunct="1">
              <a:spcBef>
                <a:spcPts val="0"/>
              </a:spcBef>
              <a:spcAft>
                <a:spcPts val="0"/>
              </a:spcAft>
            </a:pPr>
            <a:r>
              <a:rPr lang="en-US" sz="2400" b="0" i="0" u="none" strike="noStrike" kern="1200" dirty="0">
                <a:effectLst/>
                <a:latin typeface="Calibri" panose="020F0502020204030204" pitchFamily="34" charset="0"/>
              </a:rPr>
              <a:t>Chart of data from database </a:t>
            </a:r>
            <a:endParaRPr lang="en-US" sz="2400" b="0" i="0" u="none" strike="noStrike" dirty="0">
              <a:effectLst/>
              <a:latin typeface="Arial" panose="020B0604020202020204" pitchFamily="34" charset="0"/>
            </a:endParaRPr>
          </a:p>
          <a:p>
            <a:endParaRPr lang="en-US" sz="2400" dirty="0"/>
          </a:p>
        </p:txBody>
      </p:sp>
    </p:spTree>
    <p:extLst>
      <p:ext uri="{BB962C8B-B14F-4D97-AF65-F5344CB8AC3E}">
        <p14:creationId xmlns:p14="http://schemas.microsoft.com/office/powerpoint/2010/main" val="2263544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Background">
            <a:extLst>
              <a:ext uri="{FF2B5EF4-FFF2-40B4-BE49-F238E27FC236}">
                <a16:creationId xmlns:a16="http://schemas.microsoft.com/office/drawing/2014/main" id="{90D0877E-6CD0-4206-8A18-56CEE73EFB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4" name="Rectangle 13">
            <a:extLst>
              <a:ext uri="{FF2B5EF4-FFF2-40B4-BE49-F238E27FC236}">
                <a16:creationId xmlns:a16="http://schemas.microsoft.com/office/drawing/2014/main" id="{E18AC0D4-F32D-4067-9F63-E553F4AFF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2806021"/>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61802" y="342306"/>
            <a:ext cx="4703816" cy="2121408"/>
          </a:xfrm>
        </p:spPr>
        <p:txBody>
          <a:bodyPr vert="horz" lIns="91440" tIns="45720" rIns="91440" bIns="45720" rtlCol="0" anchor="ctr">
            <a:normAutofit/>
          </a:bodyPr>
          <a:lstStyle/>
          <a:p>
            <a:r>
              <a:rPr lang="en-US" sz="4000" kern="1200">
                <a:solidFill>
                  <a:schemeClr val="tx1"/>
                </a:solidFill>
                <a:latin typeface="+mj-lt"/>
                <a:ea typeface="+mj-ea"/>
                <a:cs typeface="+mj-cs"/>
              </a:rPr>
              <a:t>Python code (Screenshot or file)</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096000" y="342307"/>
            <a:ext cx="5250873" cy="2121407"/>
          </a:xfrm>
        </p:spPr>
        <p:txBody>
          <a:bodyPr vert="horz" lIns="91440" tIns="45720" rIns="91440" bIns="45720" rtlCol="0" anchor="ctr">
            <a:normAutofit/>
          </a:bodyPr>
          <a:lstStyle/>
          <a:p>
            <a:pPr indent="-228600">
              <a:buFont typeface="Arial" panose="020B0604020202020204" pitchFamily="34" charset="0"/>
              <a:buChar char="•"/>
            </a:pPr>
            <a:r>
              <a:rPr lang="en-US" sz="2000" dirty="0"/>
              <a:t>ExtractTempHumidity.py Python code with your name and date in comments</a:t>
            </a:r>
          </a:p>
          <a:p>
            <a:pPr indent="-228600">
              <a:buFont typeface="Arial" panose="020B0604020202020204" pitchFamily="34" charset="0"/>
              <a:buChar char="•"/>
            </a:pPr>
            <a:endParaRPr lang="en-US" sz="2000" dirty="0"/>
          </a:p>
          <a:p>
            <a:pPr indent="-228600">
              <a:buFont typeface="Arial" panose="020B0604020202020204" pitchFamily="34" charset="0"/>
              <a:buChar char="•"/>
            </a:pPr>
            <a:endParaRPr lang="en-US" sz="2000" dirty="0"/>
          </a:p>
        </p:txBody>
      </p:sp>
      <p:pic>
        <p:nvPicPr>
          <p:cNvPr id="4" name="Picture Placeholder 3" descr="A screenshot of a computer&#10;&#10;Description automatically generated">
            <a:extLst>
              <a:ext uri="{FF2B5EF4-FFF2-40B4-BE49-F238E27FC236}">
                <a16:creationId xmlns:a16="http://schemas.microsoft.com/office/drawing/2014/main" id="{ABA3DC2A-652A-571A-1B21-500178B08B8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2873" b="15594"/>
          <a:stretch/>
        </p:blipFill>
        <p:spPr>
          <a:xfrm>
            <a:off x="761801" y="2806020"/>
            <a:ext cx="10585071" cy="3948372"/>
          </a:xfrm>
          <a:prstGeom prst="rect">
            <a:avLst/>
          </a:prstGeom>
          <a:effectLst/>
        </p:spPr>
      </p:pic>
    </p:spTree>
    <p:extLst>
      <p:ext uri="{BB962C8B-B14F-4D97-AF65-F5344CB8AC3E}">
        <p14:creationId xmlns:p14="http://schemas.microsoft.com/office/powerpoint/2010/main" val="2598458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D7E6B0-5EBD-AFF3-A491-BE306003622E}"/>
              </a:ext>
            </a:extLst>
          </p:cNvPr>
          <p:cNvSpPr>
            <a:spLocks noGrp="1"/>
          </p:cNvSpPr>
          <p:nvPr>
            <p:ph type="title"/>
          </p:nvPr>
        </p:nvSpPr>
        <p:spPr>
          <a:xfrm>
            <a:off x="761800" y="762001"/>
            <a:ext cx="5334197" cy="1708242"/>
          </a:xfrm>
        </p:spPr>
        <p:txBody>
          <a:bodyPr anchor="ctr">
            <a:normAutofit/>
          </a:bodyPr>
          <a:lstStyle/>
          <a:p>
            <a:r>
              <a:rPr lang="en-US" sz="4000"/>
              <a:t>INTRODUCTION</a:t>
            </a:r>
          </a:p>
        </p:txBody>
      </p:sp>
      <p:sp>
        <p:nvSpPr>
          <p:cNvPr id="3" name="Content Placeholder 2">
            <a:extLst>
              <a:ext uri="{FF2B5EF4-FFF2-40B4-BE49-F238E27FC236}">
                <a16:creationId xmlns:a16="http://schemas.microsoft.com/office/drawing/2014/main" id="{5E3D8BBA-ADA2-403B-F7AC-928E5760B443}"/>
              </a:ext>
            </a:extLst>
          </p:cNvPr>
          <p:cNvSpPr>
            <a:spLocks noGrp="1"/>
          </p:cNvSpPr>
          <p:nvPr>
            <p:ph idx="1"/>
          </p:nvPr>
        </p:nvSpPr>
        <p:spPr>
          <a:xfrm>
            <a:off x="761800" y="2470244"/>
            <a:ext cx="5334197" cy="3769835"/>
          </a:xfrm>
        </p:spPr>
        <p:txBody>
          <a:bodyPr anchor="ctr">
            <a:normAutofit/>
          </a:bodyPr>
          <a:lstStyle/>
          <a:p>
            <a:r>
              <a:rPr lang="en-US" sz="2000"/>
              <a:t>Computer programming is the process of designing, writing, testing, and maintaining sequences of instructions (code) that a computer can execute to perform specific tasks.</a:t>
            </a:r>
          </a:p>
          <a:p>
            <a:r>
              <a:rPr lang="en-US" sz="2000"/>
              <a:t> Programming is at the heart of software development, enabling us to create a wide range of applications, from simple scripts to complex software systems.</a:t>
            </a:r>
          </a:p>
        </p:txBody>
      </p:sp>
      <p:pic>
        <p:nvPicPr>
          <p:cNvPr id="5" name="Picture 4" descr="Computer script on a screen">
            <a:extLst>
              <a:ext uri="{FF2B5EF4-FFF2-40B4-BE49-F238E27FC236}">
                <a16:creationId xmlns:a16="http://schemas.microsoft.com/office/drawing/2014/main" id="{DAAEB311-04C9-87C0-D20F-5321F03873FB}"/>
              </a:ext>
            </a:extLst>
          </p:cNvPr>
          <p:cNvPicPr>
            <a:picLocks noChangeAspect="1"/>
          </p:cNvPicPr>
          <p:nvPr/>
        </p:nvPicPr>
        <p:blipFill rotWithShape="1">
          <a:blip r:embed="rId2"/>
          <a:srcRect l="4195" r="43968"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066764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4">
            <a:extLst>
              <a:ext uri="{FF2B5EF4-FFF2-40B4-BE49-F238E27FC236}">
                <a16:creationId xmlns:a16="http://schemas.microsoft.com/office/drawing/2014/main" id="{6EA86598-DA2C-41D5-BC0C-E877F881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155557" y="637763"/>
            <a:ext cx="4310698" cy="1627274"/>
          </a:xfrm>
        </p:spPr>
        <p:txBody>
          <a:bodyPr vert="horz" lIns="91440" tIns="45720" rIns="91440" bIns="45720" rtlCol="0" anchor="t">
            <a:normAutofit/>
          </a:bodyPr>
          <a:lstStyle/>
          <a:p>
            <a:r>
              <a:rPr lang="en-US" sz="3700" kern="1200">
                <a:solidFill>
                  <a:schemeClr val="bg1"/>
                </a:solidFill>
                <a:latin typeface="+mj-lt"/>
                <a:ea typeface="+mj-ea"/>
                <a:cs typeface="+mj-cs"/>
              </a:rPr>
              <a:t>Retrieve and Convert Data to CSV Format (Screenshot)</a:t>
            </a:r>
          </a:p>
        </p:txBody>
      </p:sp>
      <p:sp>
        <p:nvSpPr>
          <p:cNvPr id="17" name="Rectangle 16">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6" y="2372156"/>
            <a:ext cx="4572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155556" y="2581065"/>
            <a:ext cx="4284416" cy="3633467"/>
          </a:xfrm>
        </p:spPr>
        <p:txBody>
          <a:bodyPr vert="horz" lIns="91440" tIns="45720" rIns="91440" bIns="45720" rtlCol="0">
            <a:normAutofit/>
          </a:bodyPr>
          <a:lstStyle/>
          <a:p>
            <a:pPr indent="-228600">
              <a:buFont typeface="Arial" panose="020B0604020202020204" pitchFamily="34" charset="0"/>
              <a:buChar char="•"/>
            </a:pPr>
            <a:r>
              <a:rPr lang="en-US" sz="2000">
                <a:solidFill>
                  <a:schemeClr val="bg1"/>
                </a:solidFill>
              </a:rPr>
              <a:t>Formatdata file open in Excel showing 3 columns of data</a:t>
            </a:r>
          </a:p>
          <a:p>
            <a:pPr indent="-228600">
              <a:buFont typeface="Arial" panose="020B0604020202020204" pitchFamily="34" charset="0"/>
              <a:buChar char="•"/>
            </a:pPr>
            <a:endParaRPr lang="en-US" sz="2000">
              <a:solidFill>
                <a:schemeClr val="bg1"/>
              </a:solidFill>
            </a:endParaRPr>
          </a:p>
          <a:p>
            <a:pPr indent="-228600">
              <a:buFont typeface="Arial" panose="020B0604020202020204" pitchFamily="34" charset="0"/>
              <a:buChar char="•"/>
            </a:pPr>
            <a:endParaRPr lang="en-US" sz="2000">
              <a:solidFill>
                <a:schemeClr val="bg1"/>
              </a:solidFill>
            </a:endParaRPr>
          </a:p>
        </p:txBody>
      </p:sp>
      <p:sp>
        <p:nvSpPr>
          <p:cNvPr id="19" name="Rectangle 18">
            <a:extLst>
              <a:ext uri="{FF2B5EF4-FFF2-40B4-BE49-F238E27FC236}">
                <a16:creationId xmlns:a16="http://schemas.microsoft.com/office/drawing/2014/main" id="{87F16C5A-0D41-47A9-B0A2-9C2AD7A8CF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6950C42-3316-FCFB-EF52-0621EDBAA026}"/>
              </a:ext>
            </a:extLst>
          </p:cNvPr>
          <p:cNvPicPr>
            <a:picLocks noChangeAspect="1"/>
          </p:cNvPicPr>
          <p:nvPr/>
        </p:nvPicPr>
        <p:blipFill>
          <a:blip r:embed="rId2"/>
          <a:stretch>
            <a:fillRect/>
          </a:stretch>
        </p:blipFill>
        <p:spPr>
          <a:xfrm>
            <a:off x="7969936" y="637762"/>
            <a:ext cx="1844946" cy="5576770"/>
          </a:xfrm>
          <a:prstGeom prst="rect">
            <a:avLst/>
          </a:prstGeom>
        </p:spPr>
      </p:pic>
    </p:spTree>
    <p:extLst>
      <p:ext uri="{BB962C8B-B14F-4D97-AF65-F5344CB8AC3E}">
        <p14:creationId xmlns:p14="http://schemas.microsoft.com/office/powerpoint/2010/main" val="3177048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400" kern="1200">
                <a:solidFill>
                  <a:schemeClr val="tx1"/>
                </a:solidFill>
                <a:latin typeface="+mj-lt"/>
                <a:ea typeface="+mj-ea"/>
                <a:cs typeface="+mj-cs"/>
              </a:rPr>
              <a:t>Temperature and Humidity Chart</a:t>
            </a:r>
            <a:br>
              <a:rPr lang="en-US" sz="3400" kern="1200">
                <a:solidFill>
                  <a:schemeClr val="tx1"/>
                </a:solidFill>
                <a:latin typeface="+mj-lt"/>
                <a:ea typeface="+mj-ea"/>
                <a:cs typeface="+mj-cs"/>
              </a:rPr>
            </a:br>
            <a:r>
              <a:rPr lang="en-US" sz="3400" kern="1200">
                <a:solidFill>
                  <a:schemeClr val="tx1"/>
                </a:solidFill>
                <a:latin typeface="+mj-lt"/>
                <a:ea typeface="+mj-ea"/>
                <a:cs typeface="+mj-cs"/>
              </a:rPr>
              <a:t>(Graph)</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630936" y="2807208"/>
            <a:ext cx="3429000" cy="3410712"/>
          </a:xfrm>
        </p:spPr>
        <p:txBody>
          <a:bodyPr vert="horz" lIns="91440" tIns="45720" rIns="91440" bIns="45720" rtlCol="0" anchor="t">
            <a:normAutofit/>
          </a:bodyPr>
          <a:lstStyle/>
          <a:p>
            <a:pPr indent="-228600">
              <a:buFont typeface="Arial" panose="020B0604020202020204" pitchFamily="34" charset="0"/>
              <a:buChar char="•"/>
            </a:pPr>
            <a:r>
              <a:rPr lang="en-US" sz="2200"/>
              <a:t>Excel chart based on temperature and humidity data from database </a:t>
            </a:r>
          </a:p>
          <a:p>
            <a:pPr indent="-228600">
              <a:buFont typeface="Arial" panose="020B0604020202020204" pitchFamily="34" charset="0"/>
              <a:buChar char="•"/>
            </a:pPr>
            <a:endParaRPr lang="en-US" sz="2200"/>
          </a:p>
        </p:txBody>
      </p:sp>
      <p:pic>
        <p:nvPicPr>
          <p:cNvPr id="4" name="Picture 3">
            <a:extLst>
              <a:ext uri="{FF2B5EF4-FFF2-40B4-BE49-F238E27FC236}">
                <a16:creationId xmlns:a16="http://schemas.microsoft.com/office/drawing/2014/main" id="{527B358F-C9AB-AEAD-78C7-5A1772168DC5}"/>
              </a:ext>
            </a:extLst>
          </p:cNvPr>
          <p:cNvPicPr>
            <a:picLocks noChangeAspect="1"/>
          </p:cNvPicPr>
          <p:nvPr/>
        </p:nvPicPr>
        <p:blipFill>
          <a:blip r:embed="rId2"/>
          <a:stretch>
            <a:fillRect/>
          </a:stretch>
        </p:blipFill>
        <p:spPr>
          <a:xfrm>
            <a:off x="4654296" y="1317668"/>
            <a:ext cx="6903720" cy="4222663"/>
          </a:xfrm>
          <a:prstGeom prst="rect">
            <a:avLst/>
          </a:prstGeom>
        </p:spPr>
      </p:pic>
    </p:spTree>
    <p:extLst>
      <p:ext uri="{BB962C8B-B14F-4D97-AF65-F5344CB8AC3E}">
        <p14:creationId xmlns:p14="http://schemas.microsoft.com/office/powerpoint/2010/main" val="1789135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84F9D61-9303-40B4-9F7E-66A9B4EDC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of circuit board">
            <a:extLst>
              <a:ext uri="{FF2B5EF4-FFF2-40B4-BE49-F238E27FC236}">
                <a16:creationId xmlns:a16="http://schemas.microsoft.com/office/drawing/2014/main" id="{2B6D5E1D-DAF6-A197-948F-3778C9DA917B}"/>
              </a:ext>
            </a:extLst>
          </p:cNvPr>
          <p:cNvPicPr>
            <a:picLocks noChangeAspect="1"/>
          </p:cNvPicPr>
          <p:nvPr/>
        </p:nvPicPr>
        <p:blipFill rotWithShape="1">
          <a:blip r:embed="rId2"/>
          <a:srcRect t="8708" b="1297"/>
          <a:stretch/>
        </p:blipFill>
        <p:spPr>
          <a:xfrm>
            <a:off x="-1" y="-1"/>
            <a:ext cx="11416413" cy="6858001"/>
          </a:xfrm>
          <a:prstGeom prst="rect">
            <a:avLst/>
          </a:prstGeom>
          <a:effectLst>
            <a:outerShdw blurRad="596900" dist="330200" dir="8820000" sx="87000" sy="87000" algn="ctr" rotWithShape="0">
              <a:srgbClr val="000000">
                <a:alpha val="29000"/>
              </a:srgbClr>
            </a:outerShdw>
          </a:effectLst>
        </p:spPr>
      </p:pic>
      <p:sp>
        <p:nvSpPr>
          <p:cNvPr id="13" name="Overlay">
            <a:extLst>
              <a:ext uri="{FF2B5EF4-FFF2-40B4-BE49-F238E27FC236}">
                <a16:creationId xmlns:a16="http://schemas.microsoft.com/office/drawing/2014/main" id="{648D746A-0359-4EAE-8CF9-062E28169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8714" y="258715"/>
            <a:ext cx="6858000" cy="6340569"/>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589558" y="1948171"/>
            <a:ext cx="4501057" cy="2661313"/>
          </a:xfrm>
        </p:spPr>
        <p:txBody>
          <a:bodyPr anchor="b">
            <a:normAutofit/>
          </a:bodyPr>
          <a:lstStyle/>
          <a:p>
            <a:pPr algn="l"/>
            <a:r>
              <a:rPr lang="en-US" sz="4800">
                <a:solidFill>
                  <a:srgbClr val="FFFFFF"/>
                </a:solidFill>
              </a:rPr>
              <a:t>CEIS110</a:t>
            </a:r>
            <a:br>
              <a:rPr lang="en-US" sz="4800">
                <a:solidFill>
                  <a:srgbClr val="FFFFFF"/>
                </a:solidFill>
              </a:rPr>
            </a:br>
            <a:r>
              <a:rPr lang="en-US" sz="4800">
                <a:solidFill>
                  <a:srgbClr val="FFFFFF"/>
                </a:solidFill>
              </a:rPr>
              <a:t>Module 6</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589558" y="4814201"/>
            <a:ext cx="4501056" cy="1306820"/>
          </a:xfrm>
        </p:spPr>
        <p:txBody>
          <a:bodyPr anchor="t">
            <a:normAutofit/>
          </a:bodyPr>
          <a:lstStyle/>
          <a:p>
            <a:pPr algn="l"/>
            <a:r>
              <a:rPr lang="en-US">
                <a:solidFill>
                  <a:srgbClr val="FFFFFF"/>
                </a:solidFill>
              </a:rPr>
              <a:t>Develop Graphical Models and Interpret Results</a:t>
            </a:r>
          </a:p>
          <a:p>
            <a:pPr algn="l"/>
            <a:r>
              <a:rPr lang="en-US">
                <a:solidFill>
                  <a:srgbClr val="FFFFFF"/>
                </a:solidFill>
              </a:rPr>
              <a:t>Student: James Aubry</a:t>
            </a:r>
          </a:p>
        </p:txBody>
      </p:sp>
    </p:spTree>
    <p:extLst>
      <p:ext uri="{BB962C8B-B14F-4D97-AF65-F5344CB8AC3E}">
        <p14:creationId xmlns:p14="http://schemas.microsoft.com/office/powerpoint/2010/main" val="3968621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rPr>
              <a:t>Rubric</a:t>
            </a:r>
          </a:p>
        </p:txBody>
      </p:sp>
      <p:sp>
        <p:nvSpPr>
          <p:cNvPr id="12" name="Rectangle 11">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DF89F1F9-1592-DF1D-761B-B7AD823D9A75}"/>
              </a:ext>
            </a:extLst>
          </p:cNvPr>
          <p:cNvSpPr>
            <a:spLocks noGrp="1"/>
          </p:cNvSpPr>
          <p:nvPr>
            <p:ph idx="1"/>
          </p:nvPr>
        </p:nvSpPr>
        <p:spPr>
          <a:xfrm>
            <a:off x="1155548" y="2217343"/>
            <a:ext cx="9880893" cy="3959619"/>
          </a:xfrm>
        </p:spPr>
        <p:txBody>
          <a:bodyPr>
            <a:normAutofit/>
          </a:bodyPr>
          <a:lstStyle/>
          <a:p>
            <a:pPr marL="0" rtl="0" eaLnBrk="1" fontAlgn="t" latinLnBrk="0" hangingPunct="1">
              <a:spcBef>
                <a:spcPts val="0"/>
              </a:spcBef>
              <a:spcAft>
                <a:spcPts val="0"/>
              </a:spcAft>
            </a:pPr>
            <a:r>
              <a:rPr lang="en-US" sz="2400" b="1" i="0" u="none" strike="noStrike" kern="1200" dirty="0">
                <a:effectLst/>
                <a:latin typeface="Calibri" panose="020F0502020204030204" pitchFamily="34" charset="0"/>
              </a:rPr>
              <a:t>Picture/screenshot of plot from data with code</a:t>
            </a:r>
            <a:endParaRPr lang="en-US" sz="2400" b="0" i="0" u="none" strike="noStrike" dirty="0">
              <a:effectLst/>
              <a:latin typeface="Arial" panose="020B0604020202020204" pitchFamily="34" charset="0"/>
            </a:endParaRPr>
          </a:p>
          <a:p>
            <a:pPr marL="0" rtl="0" eaLnBrk="1" fontAlgn="t" latinLnBrk="0" hangingPunct="1">
              <a:spcBef>
                <a:spcPts val="0"/>
              </a:spcBef>
              <a:spcAft>
                <a:spcPts val="0"/>
              </a:spcAft>
            </a:pPr>
            <a:r>
              <a:rPr lang="en-US" sz="2400" b="0" i="0" u="none" strike="noStrike" kern="1200" dirty="0">
                <a:effectLst/>
                <a:latin typeface="Calibri" panose="020F0502020204030204" pitchFamily="34" charset="0"/>
              </a:rPr>
              <a:t>Picture/screenshot of plot from data with code</a:t>
            </a:r>
            <a:endParaRPr lang="en-US" sz="2400" b="0" i="0" u="none" strike="noStrike" dirty="0">
              <a:effectLst/>
              <a:latin typeface="Arial" panose="020B0604020202020204" pitchFamily="34" charset="0"/>
            </a:endParaRPr>
          </a:p>
          <a:p>
            <a:pPr marL="0" rtl="0" eaLnBrk="1" fontAlgn="t" latinLnBrk="0" hangingPunct="1">
              <a:spcBef>
                <a:spcPts val="0"/>
              </a:spcBef>
              <a:spcAft>
                <a:spcPts val="0"/>
              </a:spcAft>
            </a:pPr>
            <a:r>
              <a:rPr lang="en-US" sz="2400" b="0" i="0" u="none" strike="noStrike" kern="1200" dirty="0">
                <a:effectLst/>
                <a:latin typeface="Calibri" panose="020F0502020204030204" pitchFamily="34" charset="0"/>
              </a:rPr>
              <a:t>Question,</a:t>
            </a:r>
            <a:r>
              <a:rPr lang="en-US" sz="2400" b="0" i="0" u="none" strike="noStrike" kern="1200" baseline="0" dirty="0">
                <a:effectLst/>
                <a:latin typeface="Calibri" panose="020F0502020204030204" pitchFamily="34" charset="0"/>
              </a:rPr>
              <a:t> plot, and answer</a:t>
            </a:r>
            <a:endParaRPr lang="en-US" sz="2400" b="0" i="0" u="none" strike="noStrike" dirty="0">
              <a:effectLst/>
              <a:latin typeface="Arial" panose="020B0604020202020204" pitchFamily="34" charset="0"/>
            </a:endParaRPr>
          </a:p>
          <a:p>
            <a:pPr marL="0" rtl="0" eaLnBrk="1" fontAlgn="t" latinLnBrk="0" hangingPunct="1">
              <a:spcBef>
                <a:spcPts val="0"/>
              </a:spcBef>
              <a:spcAft>
                <a:spcPts val="0"/>
              </a:spcAft>
            </a:pPr>
            <a:r>
              <a:rPr lang="en-US" sz="2400" b="0" i="0" u="none" strike="noStrike" kern="1200" dirty="0">
                <a:effectLst/>
                <a:latin typeface="Calibri" panose="020F0502020204030204" pitchFamily="34" charset="0"/>
              </a:rPr>
              <a:t>Prediction based on data</a:t>
            </a:r>
            <a:endParaRPr lang="en-US" sz="2400" b="0" i="0" u="none" strike="noStrike" dirty="0">
              <a:effectLst/>
              <a:latin typeface="Arial" panose="020B0604020202020204" pitchFamily="34" charset="0"/>
            </a:endParaRPr>
          </a:p>
          <a:p>
            <a:pPr marL="0" indent="0">
              <a:buNone/>
            </a:pPr>
            <a:endParaRPr lang="en-US" sz="2400" dirty="0"/>
          </a:p>
        </p:txBody>
      </p:sp>
    </p:spTree>
    <p:extLst>
      <p:ext uri="{BB962C8B-B14F-4D97-AF65-F5344CB8AC3E}">
        <p14:creationId xmlns:p14="http://schemas.microsoft.com/office/powerpoint/2010/main" val="1576465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B65C0385-5E30-4D2E-AF9F-4639659D3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 program&#10;&#10;Description automatically generated">
            <a:extLst>
              <a:ext uri="{FF2B5EF4-FFF2-40B4-BE49-F238E27FC236}">
                <a16:creationId xmlns:a16="http://schemas.microsoft.com/office/drawing/2014/main" id="{C474F9CD-B2D1-72A9-10E2-5A709AFA9BE1}"/>
              </a:ext>
            </a:extLst>
          </p:cNvPr>
          <p:cNvPicPr>
            <a:picLocks noChangeAspect="1"/>
          </p:cNvPicPr>
          <p:nvPr/>
        </p:nvPicPr>
        <p:blipFill rotWithShape="1">
          <a:blip r:embed="rId2">
            <a:extLst>
              <a:ext uri="{28A0092B-C50C-407E-A947-70E740481C1C}">
                <a14:useLocalDpi xmlns:a14="http://schemas.microsoft.com/office/drawing/2010/main" val="0"/>
              </a:ext>
            </a:extLst>
          </a:blip>
          <a:srcRect l="1415" r="961" b="1"/>
          <a:stretch/>
        </p:blipFill>
        <p:spPr>
          <a:xfrm>
            <a:off x="20" y="1666568"/>
            <a:ext cx="6106195" cy="5191432"/>
          </a:xfrm>
          <a:prstGeom prst="rect">
            <a:avLst/>
          </a:prstGeom>
        </p:spPr>
      </p:pic>
      <p:sp useBgFill="1">
        <p:nvSpPr>
          <p:cNvPr id="17" name="Rectangle 13">
            <a:extLst>
              <a:ext uri="{FF2B5EF4-FFF2-40B4-BE49-F238E27FC236}">
                <a16:creationId xmlns:a16="http://schemas.microsoft.com/office/drawing/2014/main" id="{E335820B-3A29-42C5-AA8D-10ECA43CD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61801" y="352766"/>
            <a:ext cx="10591999" cy="1023584"/>
          </a:xfrm>
        </p:spPr>
        <p:txBody>
          <a:bodyPr vert="horz" lIns="91440" tIns="45720" rIns="91440" bIns="45720" rtlCol="0" anchor="ctr">
            <a:normAutofit/>
          </a:bodyPr>
          <a:lstStyle/>
          <a:p>
            <a:r>
              <a:rPr lang="en-US" sz="4000"/>
              <a:t>Plot #1</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803408" y="2249766"/>
            <a:ext cx="4550391" cy="4070303"/>
          </a:xfrm>
        </p:spPr>
        <p:txBody>
          <a:bodyPr vert="horz" lIns="91440" tIns="45720" rIns="91440" bIns="45720" rtlCol="0" anchor="ctr">
            <a:normAutofit/>
          </a:bodyPr>
          <a:lstStyle/>
          <a:p>
            <a:pPr indent="-228600">
              <a:buFont typeface="Arial" panose="020B0604020202020204" pitchFamily="34" charset="0"/>
              <a:buChar char="•"/>
            </a:pPr>
            <a:r>
              <a:rPr lang="en-US" sz="2000"/>
              <a:t>Plot and code used to generate it</a:t>
            </a:r>
          </a:p>
          <a:p>
            <a:pPr marL="285750" indent="-228600">
              <a:buFont typeface="Arial" panose="020B0604020202020204" pitchFamily="34" charset="0"/>
              <a:buChar char="•"/>
            </a:pPr>
            <a:r>
              <a:rPr lang="en-US" sz="2000"/>
              <a:t>Box</a:t>
            </a:r>
          </a:p>
          <a:p>
            <a:pPr marL="285750" indent="-228600">
              <a:buFont typeface="Arial" panose="020B0604020202020204" pitchFamily="34" charset="0"/>
              <a:buChar char="•"/>
            </a:pPr>
            <a:r>
              <a:rPr lang="en-US" sz="2000"/>
              <a:t>Line</a:t>
            </a:r>
          </a:p>
          <a:p>
            <a:pPr marL="285750" indent="-228600">
              <a:buFont typeface="Arial" panose="020B0604020202020204" pitchFamily="34" charset="0"/>
              <a:buChar char="•"/>
            </a:pPr>
            <a:r>
              <a:rPr lang="en-US" sz="2000"/>
              <a:t>Histogram</a:t>
            </a:r>
          </a:p>
          <a:p>
            <a:pPr marL="285750" indent="-228600">
              <a:buFont typeface="Arial" panose="020B0604020202020204" pitchFamily="34" charset="0"/>
              <a:buChar char="•"/>
            </a:pPr>
            <a:r>
              <a:rPr lang="en-US" sz="2000"/>
              <a:t>Scatter</a:t>
            </a:r>
          </a:p>
          <a:p>
            <a:pPr marL="285750" indent="-228600">
              <a:buFont typeface="Arial" panose="020B0604020202020204" pitchFamily="34" charset="0"/>
              <a:buChar char="•"/>
            </a:pPr>
            <a:r>
              <a:rPr lang="en-US" sz="2000"/>
              <a:t>Research your own!</a:t>
            </a:r>
          </a:p>
          <a:p>
            <a:pPr indent="-228600">
              <a:buFont typeface="Arial" panose="020B0604020202020204" pitchFamily="34" charset="0"/>
              <a:buChar char="•"/>
            </a:pPr>
            <a:endParaRPr lang="en-US" sz="2000"/>
          </a:p>
          <a:p>
            <a:pPr indent="-228600">
              <a:buFont typeface="Arial" panose="020B0604020202020204" pitchFamily="34" charset="0"/>
              <a:buChar char="•"/>
            </a:pPr>
            <a:endParaRPr lang="en-US" sz="2000"/>
          </a:p>
        </p:txBody>
      </p:sp>
    </p:spTree>
    <p:extLst>
      <p:ext uri="{BB962C8B-B14F-4D97-AF65-F5344CB8AC3E}">
        <p14:creationId xmlns:p14="http://schemas.microsoft.com/office/powerpoint/2010/main" val="121797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0997" y="381001"/>
            <a:ext cx="6858001" cy="6095995"/>
          </a:xfrm>
          <a:prstGeom prst="rect">
            <a:avLst/>
          </a:prstGeom>
          <a:ln>
            <a:noFill/>
          </a:ln>
          <a:effectLst>
            <a:outerShdw blurRad="381000" dist="101600" sx="99000" sy="99000" algn="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707413" y="4544704"/>
            <a:ext cx="4792635" cy="1811645"/>
          </a:xfrm>
        </p:spPr>
        <p:txBody>
          <a:bodyPr vert="horz" lIns="91440" tIns="45720" rIns="91440" bIns="45720" rtlCol="0" anchor="ctr">
            <a:normAutofit/>
          </a:bodyPr>
          <a:lstStyle/>
          <a:p>
            <a:r>
              <a:rPr lang="en-US" sz="4000"/>
              <a:t>Plot #2</a:t>
            </a:r>
            <a:br>
              <a:rPr lang="en-US" sz="4000"/>
            </a:br>
            <a:r>
              <a:rPr lang="en-US" sz="4000"/>
              <a:t>(Screenshots)</a:t>
            </a:r>
          </a:p>
        </p:txBody>
      </p:sp>
      <p:pic>
        <p:nvPicPr>
          <p:cNvPr id="10" name="Picture 9" descr="A screenshot of a computer&#10;&#10;Description automatically generated">
            <a:extLst>
              <a:ext uri="{FF2B5EF4-FFF2-40B4-BE49-F238E27FC236}">
                <a16:creationId xmlns:a16="http://schemas.microsoft.com/office/drawing/2014/main" id="{9DC24A62-FC59-B4EE-E02C-2795778043D5}"/>
              </a:ext>
            </a:extLst>
          </p:cNvPr>
          <p:cNvPicPr>
            <a:picLocks noChangeAspect="1"/>
          </p:cNvPicPr>
          <p:nvPr/>
        </p:nvPicPr>
        <p:blipFill rotWithShape="1">
          <a:blip r:embed="rId2">
            <a:extLst>
              <a:ext uri="{28A0092B-C50C-407E-A947-70E740481C1C}">
                <a14:useLocalDpi xmlns:a14="http://schemas.microsoft.com/office/drawing/2010/main" val="0"/>
              </a:ext>
            </a:extLst>
          </a:blip>
          <a:srcRect t="4256"/>
          <a:stretch/>
        </p:blipFill>
        <p:spPr>
          <a:xfrm>
            <a:off x="-1" y="10"/>
            <a:ext cx="6096001" cy="4114790"/>
          </a:xfrm>
          <a:prstGeom prst="rect">
            <a:avLst/>
          </a:prstGeom>
        </p:spPr>
      </p:pic>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6803410" y="691912"/>
            <a:ext cx="4585646" cy="5474173"/>
          </a:xfrm>
        </p:spPr>
        <p:txBody>
          <a:bodyPr vert="horz" lIns="91440" tIns="45720" rIns="91440" bIns="45720" rtlCol="0" anchor="ctr">
            <a:normAutofit/>
          </a:bodyPr>
          <a:lstStyle/>
          <a:p>
            <a:pPr indent="-228600">
              <a:buFont typeface="Arial" panose="020B0604020202020204" pitchFamily="34" charset="0"/>
              <a:buChar char="•"/>
            </a:pPr>
            <a:r>
              <a:rPr lang="en-US" sz="2000"/>
              <a:t>Plot and code used to generate it</a:t>
            </a:r>
          </a:p>
          <a:p>
            <a:pPr marL="285750" indent="-228600">
              <a:buFont typeface="Arial" panose="020B0604020202020204" pitchFamily="34" charset="0"/>
              <a:buChar char="•"/>
            </a:pPr>
            <a:r>
              <a:rPr lang="en-US" sz="2000"/>
              <a:t>Box</a:t>
            </a:r>
          </a:p>
          <a:p>
            <a:pPr marL="285750" indent="-228600">
              <a:buFont typeface="Arial" panose="020B0604020202020204" pitchFamily="34" charset="0"/>
              <a:buChar char="•"/>
            </a:pPr>
            <a:r>
              <a:rPr lang="en-US" sz="2000"/>
              <a:t>Line</a:t>
            </a:r>
          </a:p>
          <a:p>
            <a:pPr marL="285750" indent="-228600">
              <a:buFont typeface="Arial" panose="020B0604020202020204" pitchFamily="34" charset="0"/>
              <a:buChar char="•"/>
            </a:pPr>
            <a:r>
              <a:rPr lang="en-US" sz="2000"/>
              <a:t>Histogram</a:t>
            </a:r>
          </a:p>
          <a:p>
            <a:pPr marL="285750" indent="-228600">
              <a:buFont typeface="Arial" panose="020B0604020202020204" pitchFamily="34" charset="0"/>
              <a:buChar char="•"/>
            </a:pPr>
            <a:r>
              <a:rPr lang="en-US" sz="2000"/>
              <a:t>Scatter</a:t>
            </a:r>
          </a:p>
          <a:p>
            <a:pPr marL="285750" indent="-228600">
              <a:buFont typeface="Arial" panose="020B0604020202020204" pitchFamily="34" charset="0"/>
              <a:buChar char="•"/>
            </a:pPr>
            <a:r>
              <a:rPr lang="en-US" sz="2000"/>
              <a:t>Research your own!</a:t>
            </a:r>
          </a:p>
        </p:txBody>
      </p:sp>
    </p:spTree>
    <p:extLst>
      <p:ext uri="{BB962C8B-B14F-4D97-AF65-F5344CB8AC3E}">
        <p14:creationId xmlns:p14="http://schemas.microsoft.com/office/powerpoint/2010/main" val="2739776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8201" y="643467"/>
            <a:ext cx="3888526" cy="1800526"/>
          </a:xfrm>
        </p:spPr>
        <p:txBody>
          <a:bodyPr vert="horz" lIns="91440" tIns="45720" rIns="91440" bIns="45720" rtlCol="0" anchor="ctr">
            <a:normAutofit/>
          </a:bodyPr>
          <a:lstStyle/>
          <a:p>
            <a:r>
              <a:rPr lang="en-US" sz="4400" kern="1200">
                <a:solidFill>
                  <a:schemeClr val="tx1"/>
                </a:solidFill>
                <a:latin typeface="+mj-lt"/>
                <a:ea typeface="+mj-ea"/>
                <a:cs typeface="+mj-cs"/>
              </a:rPr>
              <a:t>Analysis</a:t>
            </a:r>
            <a:br>
              <a:rPr lang="en-US" sz="4400" kern="1200">
                <a:solidFill>
                  <a:schemeClr val="tx1"/>
                </a:solidFill>
                <a:latin typeface="+mj-lt"/>
                <a:ea typeface="+mj-ea"/>
                <a:cs typeface="+mj-cs"/>
              </a:rPr>
            </a:br>
            <a:endParaRPr lang="en-US" sz="4400" kern="1200">
              <a:solidFill>
                <a:schemeClr val="tx1"/>
              </a:solidFill>
              <a:latin typeface="+mj-lt"/>
              <a:ea typeface="+mj-ea"/>
              <a:cs typeface="+mj-cs"/>
            </a:endParaRP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38201" y="2623381"/>
            <a:ext cx="3888528" cy="3553581"/>
          </a:xfrm>
        </p:spPr>
        <p:txBody>
          <a:bodyPr vert="horz" lIns="91440" tIns="45720" rIns="91440" bIns="45720" rtlCol="0">
            <a:normAutofit/>
          </a:bodyPr>
          <a:lstStyle/>
          <a:p>
            <a:pPr marL="285750" indent="-228600">
              <a:buFont typeface="Arial" panose="020B0604020202020204" pitchFamily="34" charset="0"/>
              <a:buChar char="•"/>
            </a:pPr>
            <a:r>
              <a:rPr lang="en-US" sz="1700"/>
              <a:t>Think of your own question and create a chart/graph to answer it</a:t>
            </a:r>
          </a:p>
          <a:p>
            <a:pPr marL="285750" indent="-228600">
              <a:buFont typeface="Arial" panose="020B0604020202020204" pitchFamily="34" charset="0"/>
              <a:buChar char="•"/>
            </a:pPr>
            <a:endParaRPr lang="en-US" sz="1700"/>
          </a:p>
          <a:p>
            <a:pPr marL="285750" indent="-228600">
              <a:buFont typeface="Arial" panose="020B0604020202020204" pitchFamily="34" charset="0"/>
              <a:buChar char="•"/>
            </a:pPr>
            <a:endParaRPr lang="en-US" sz="1700"/>
          </a:p>
          <a:p>
            <a:pPr marL="285750" indent="-228600">
              <a:buFont typeface="Arial" panose="020B0604020202020204" pitchFamily="34" charset="0"/>
              <a:buChar char="•"/>
            </a:pPr>
            <a:r>
              <a:rPr lang="en-US" sz="1700"/>
              <a:t>Your own question: was week one or week to warmer?</a:t>
            </a:r>
          </a:p>
          <a:p>
            <a:pPr marL="285750" indent="-228600">
              <a:buFont typeface="Arial" panose="020B0604020202020204" pitchFamily="34" charset="0"/>
              <a:buChar char="•"/>
            </a:pPr>
            <a:endParaRPr lang="en-US" sz="1700"/>
          </a:p>
          <a:p>
            <a:pPr marL="285750" indent="-228600">
              <a:buFont typeface="Arial" panose="020B0604020202020204" pitchFamily="34" charset="0"/>
              <a:buChar char="•"/>
            </a:pPr>
            <a:endParaRPr lang="en-US" sz="1700"/>
          </a:p>
          <a:p>
            <a:pPr marL="285750" indent="-228600">
              <a:buFont typeface="Arial" panose="020B0604020202020204" pitchFamily="34" charset="0"/>
              <a:buChar char="•"/>
            </a:pPr>
            <a:endParaRPr lang="en-US" sz="1700"/>
          </a:p>
          <a:p>
            <a:pPr marL="285750" indent="-228600">
              <a:buFont typeface="Arial" panose="020B0604020202020204" pitchFamily="34" charset="0"/>
              <a:buChar char="•"/>
            </a:pPr>
            <a:r>
              <a:rPr lang="en-US" sz="1700"/>
              <a:t>Answer supported by Chart: week 2</a:t>
            </a:r>
          </a:p>
          <a:p>
            <a:pPr marL="285750" indent="-228600">
              <a:buFont typeface="Arial" panose="020B0604020202020204" pitchFamily="34" charset="0"/>
              <a:buChar char="•"/>
            </a:pPr>
            <a:endParaRPr lang="en-US" sz="1700"/>
          </a:p>
          <a:p>
            <a:pPr marL="285750" indent="-228600">
              <a:buFont typeface="Arial" panose="020B0604020202020204" pitchFamily="34" charset="0"/>
              <a:buChar char="•"/>
            </a:pPr>
            <a:endParaRPr lang="en-US" sz="1700"/>
          </a:p>
          <a:p>
            <a:pPr marL="285750" indent="-228600">
              <a:buFont typeface="Arial" panose="020B0604020202020204" pitchFamily="34" charset="0"/>
              <a:buChar char="•"/>
            </a:pPr>
            <a:endParaRPr lang="en-US" sz="1700"/>
          </a:p>
          <a:p>
            <a:pPr indent="-228600">
              <a:buFont typeface="Arial" panose="020B0604020202020204" pitchFamily="34" charset="0"/>
              <a:buChar char="•"/>
            </a:pPr>
            <a:endParaRPr lang="en-US" sz="1700"/>
          </a:p>
          <a:p>
            <a:pPr indent="-228600">
              <a:buFont typeface="Arial" panose="020B0604020202020204" pitchFamily="34" charset="0"/>
              <a:buChar char="•"/>
            </a:pPr>
            <a:endParaRPr lang="en-US" sz="1700"/>
          </a:p>
        </p:txBody>
      </p:sp>
      <p:pic>
        <p:nvPicPr>
          <p:cNvPr id="5" name="Picture 4">
            <a:extLst>
              <a:ext uri="{FF2B5EF4-FFF2-40B4-BE49-F238E27FC236}">
                <a16:creationId xmlns:a16="http://schemas.microsoft.com/office/drawing/2014/main" id="{D9A85FCF-0B81-0F97-67AD-839991316C7B}"/>
              </a:ext>
            </a:extLst>
          </p:cNvPr>
          <p:cNvPicPr>
            <a:picLocks noChangeAspect="1"/>
          </p:cNvPicPr>
          <p:nvPr/>
        </p:nvPicPr>
        <p:blipFill>
          <a:blip r:embed="rId2"/>
          <a:stretch>
            <a:fillRect/>
          </a:stretch>
        </p:blipFill>
        <p:spPr>
          <a:xfrm>
            <a:off x="6800986" y="1667071"/>
            <a:ext cx="4747547" cy="3552202"/>
          </a:xfrm>
          <a:prstGeom prst="rect">
            <a:avLst/>
          </a:prstGeom>
        </p:spPr>
      </p:pic>
    </p:spTree>
    <p:extLst>
      <p:ext uri="{BB962C8B-B14F-4D97-AF65-F5344CB8AC3E}">
        <p14:creationId xmlns:p14="http://schemas.microsoft.com/office/powerpoint/2010/main" val="3499379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761800" y="762001"/>
            <a:ext cx="5334197" cy="1708242"/>
          </a:xfrm>
        </p:spPr>
        <p:txBody>
          <a:bodyPr vert="horz" lIns="91440" tIns="45720" rIns="91440" bIns="45720" rtlCol="0" anchor="ctr">
            <a:normAutofit/>
          </a:bodyPr>
          <a:lstStyle/>
          <a:p>
            <a:r>
              <a:rPr lang="en-US" sz="4000"/>
              <a:t>Prediction</a:t>
            </a:r>
            <a:br>
              <a:rPr lang="en-US" sz="4000"/>
            </a:br>
            <a:endParaRPr lang="en-US" sz="4000"/>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761800" y="2470244"/>
            <a:ext cx="5334197" cy="3769835"/>
          </a:xfrm>
        </p:spPr>
        <p:txBody>
          <a:bodyPr vert="horz" lIns="91440" tIns="45720" rIns="91440" bIns="45720" rtlCol="0" anchor="ctr">
            <a:normAutofit/>
          </a:bodyPr>
          <a:lstStyle/>
          <a:p>
            <a:pPr marL="285750" indent="-228600">
              <a:buFont typeface="Arial" panose="020B0604020202020204" pitchFamily="34" charset="0"/>
              <a:buChar char="•"/>
            </a:pPr>
            <a:r>
              <a:rPr lang="en-US" sz="2000"/>
              <a:t>Develop a prediction based on the data. What variations in temperature and humidity do you expect over the next few hours or days? How would humidity change if temperature goes up or down?</a:t>
            </a:r>
          </a:p>
          <a:p>
            <a:pPr indent="-228600">
              <a:buFont typeface="Arial" panose="020B0604020202020204" pitchFamily="34" charset="0"/>
              <a:buChar char="•"/>
            </a:pPr>
            <a:r>
              <a:rPr lang="en-US" sz="2000"/>
              <a:t>I predict the temperature and humidity will get warmer over the next few days. I believe from the chart the warmer it was getting the higher the humidity was.</a:t>
            </a:r>
          </a:p>
        </p:txBody>
      </p:sp>
      <p:pic>
        <p:nvPicPr>
          <p:cNvPr id="9" name="Picture 8" descr="Magnifying glass showing decling performance">
            <a:extLst>
              <a:ext uri="{FF2B5EF4-FFF2-40B4-BE49-F238E27FC236}">
                <a16:creationId xmlns:a16="http://schemas.microsoft.com/office/drawing/2014/main" id="{4A73AA4F-5016-7272-7CD7-B4D117BDEE15}"/>
              </a:ext>
            </a:extLst>
          </p:cNvPr>
          <p:cNvPicPr>
            <a:picLocks noChangeAspect="1"/>
          </p:cNvPicPr>
          <p:nvPr/>
        </p:nvPicPr>
        <p:blipFill rotWithShape="1">
          <a:blip r:embed="rId2"/>
          <a:srcRect l="8800" r="39364"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82809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CCCD5C6-98EA-7719-A319-291CACA39AC3}"/>
              </a:ext>
            </a:extLst>
          </p:cNvPr>
          <p:cNvSpPr>
            <a:spLocks noGrp="1"/>
          </p:cNvSpPr>
          <p:nvPr>
            <p:ph type="title"/>
          </p:nvPr>
        </p:nvSpPr>
        <p:spPr>
          <a:xfrm>
            <a:off x="1137036" y="548640"/>
            <a:ext cx="9543405" cy="1188720"/>
          </a:xfrm>
        </p:spPr>
        <p:txBody>
          <a:bodyPr vert="horz" lIns="91440" tIns="45720" rIns="91440" bIns="45720" rtlCol="0" anchor="ctr">
            <a:normAutofit/>
          </a:bodyPr>
          <a:lstStyle/>
          <a:p>
            <a:r>
              <a:rPr lang="en-US" sz="4400" kern="1200" dirty="0">
                <a:solidFill>
                  <a:schemeClr val="tx1">
                    <a:lumMod val="85000"/>
                    <a:lumOff val="15000"/>
                  </a:schemeClr>
                </a:solidFill>
                <a:latin typeface="+mj-lt"/>
                <a:ea typeface="+mj-ea"/>
                <a:cs typeface="+mj-cs"/>
              </a:rPr>
              <a:t>CHALLENGES</a:t>
            </a:r>
          </a:p>
        </p:txBody>
      </p:sp>
      <p:sp>
        <p:nvSpPr>
          <p:cNvPr id="13" name="Freeform: Shape 12">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2998E02-7917-8AB7-C287-C1585E4AEAB8}"/>
              </a:ext>
            </a:extLst>
          </p:cNvPr>
          <p:cNvSpPr txBox="1"/>
          <p:nvPr/>
        </p:nvSpPr>
        <p:spPr>
          <a:xfrm>
            <a:off x="199292" y="2649415"/>
            <a:ext cx="9800493" cy="1200329"/>
          </a:xfrm>
          <a:prstGeom prst="rect">
            <a:avLst/>
          </a:prstGeom>
          <a:noFill/>
        </p:spPr>
        <p:txBody>
          <a:bodyPr wrap="square" rtlCol="0">
            <a:spAutoFit/>
          </a:bodyPr>
          <a:lstStyle/>
          <a:p>
            <a:pPr marL="285750" indent="-285750">
              <a:buFont typeface="Wingdings" panose="05000000000000000000" pitchFamily="2" charset="2"/>
              <a:buChar char="§"/>
            </a:pPr>
            <a:r>
              <a:rPr lang="en-US" dirty="0"/>
              <a:t>Python is case sensitive</a:t>
            </a:r>
          </a:p>
          <a:p>
            <a:pPr marL="285750" indent="-285750">
              <a:buFont typeface="Wingdings" panose="05000000000000000000" pitchFamily="2" charset="2"/>
              <a:buChar char="§"/>
            </a:pPr>
            <a:r>
              <a:rPr lang="en-US" dirty="0"/>
              <a:t> Missed a lot of spaces between code and just little characters you need to pay close attention to</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2234432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6B8B2F5-AB38-10FB-3720-5C7B3118F62A}"/>
              </a:ext>
            </a:extLst>
          </p:cNvPr>
          <p:cNvSpPr>
            <a:spLocks noGrp="1"/>
          </p:cNvSpPr>
          <p:nvPr>
            <p:ph type="title"/>
          </p:nvPr>
        </p:nvSpPr>
        <p:spPr>
          <a:xfrm>
            <a:off x="1137036" y="548640"/>
            <a:ext cx="9543405" cy="1188720"/>
          </a:xfrm>
        </p:spPr>
        <p:txBody>
          <a:bodyPr vert="horz" lIns="91440" tIns="45720" rIns="91440" bIns="45720" rtlCol="0" anchor="ctr">
            <a:normAutofit/>
          </a:bodyPr>
          <a:lstStyle/>
          <a:p>
            <a:r>
              <a:rPr lang="en-US" sz="4400">
                <a:solidFill>
                  <a:schemeClr val="tx1">
                    <a:lumMod val="85000"/>
                    <a:lumOff val="15000"/>
                  </a:schemeClr>
                </a:solidFill>
              </a:rPr>
              <a:t>CAREER SKILLS</a:t>
            </a:r>
            <a:endParaRPr lang="en-US" sz="4400" kern="1200" dirty="0">
              <a:solidFill>
                <a:schemeClr val="tx1">
                  <a:lumMod val="85000"/>
                  <a:lumOff val="15000"/>
                </a:schemeClr>
              </a:solidFill>
              <a:latin typeface="+mj-lt"/>
              <a:ea typeface="+mj-ea"/>
              <a:cs typeface="+mj-cs"/>
            </a:endParaRPr>
          </a:p>
        </p:txBody>
      </p:sp>
      <p:sp>
        <p:nvSpPr>
          <p:cNvPr id="13" name="Freeform: Shape 12">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1FEC044-301A-966A-ACA1-0F77F038F9D3}"/>
              </a:ext>
            </a:extLst>
          </p:cNvPr>
          <p:cNvSpPr txBox="1"/>
          <p:nvPr/>
        </p:nvSpPr>
        <p:spPr>
          <a:xfrm>
            <a:off x="114113" y="2285996"/>
            <a:ext cx="11589250" cy="4247317"/>
          </a:xfrm>
          <a:prstGeom prst="rect">
            <a:avLst/>
          </a:prstGeom>
          <a:noFill/>
        </p:spPr>
        <p:txBody>
          <a:bodyPr wrap="square" rtlCol="0">
            <a:spAutoFit/>
          </a:bodyPr>
          <a:lstStyle/>
          <a:p>
            <a:r>
              <a:rPr lang="en-US" dirty="0"/>
              <a:t>A career in computer programming requires a combination of technical skills, problem-solving abilities, and soft skills to excel and thrive in the rapidly evolving tech industry. Here are some essential skills for a successful career in computer programming:</a:t>
            </a:r>
          </a:p>
          <a:p>
            <a:endParaRPr lang="en-US" dirty="0"/>
          </a:p>
          <a:p>
            <a:r>
              <a:rPr lang="en-US" dirty="0"/>
              <a:t>Programming Languages: Proficiency in one or more programming languages is fundamental. Depending on your area of interest, languages like Python, Java, JavaScript, C++, Ruby, and others might be relevant.</a:t>
            </a:r>
          </a:p>
          <a:p>
            <a:endParaRPr lang="en-US" dirty="0"/>
          </a:p>
          <a:p>
            <a:r>
              <a:rPr lang="en-US" dirty="0"/>
              <a:t>Problem-Solving: Programming is about solving complex problems. The ability to break down problems into smaller, manageable components and devise effective solutions is crucial.</a:t>
            </a:r>
          </a:p>
          <a:p>
            <a:endParaRPr lang="en-US" dirty="0"/>
          </a:p>
          <a:p>
            <a:r>
              <a:rPr lang="en-US" dirty="0"/>
              <a:t>Algorithmic Thinking: Understanding and implementing algorithms efficiently is at the core of programming. This involves selecting appropriate data structures and designing algorithms for optimal performance.</a:t>
            </a:r>
          </a:p>
          <a:p>
            <a:endParaRPr lang="en-US" dirty="0"/>
          </a:p>
          <a:p>
            <a:r>
              <a:rPr lang="en-US" dirty="0"/>
              <a:t>Data Structures: A strong grasp of data structures (arrays, linked lists, stacks, queues, trees, graphs, etc.) is vital for efficient data manipulation and optimization.</a:t>
            </a:r>
          </a:p>
        </p:txBody>
      </p:sp>
    </p:spTree>
    <p:extLst>
      <p:ext uri="{BB962C8B-B14F-4D97-AF65-F5344CB8AC3E}">
        <p14:creationId xmlns:p14="http://schemas.microsoft.com/office/powerpoint/2010/main" val="968312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284053-D333-4903-7570-C0AFBDD91944}"/>
              </a:ext>
            </a:extLst>
          </p:cNvPr>
          <p:cNvSpPr>
            <a:spLocks noGrp="1"/>
          </p:cNvSpPr>
          <p:nvPr>
            <p:ph type="title"/>
          </p:nvPr>
        </p:nvSpPr>
        <p:spPr>
          <a:xfrm>
            <a:off x="761800" y="762001"/>
            <a:ext cx="5334197" cy="1708242"/>
          </a:xfrm>
        </p:spPr>
        <p:txBody>
          <a:bodyPr anchor="ctr">
            <a:normAutofit/>
          </a:bodyPr>
          <a:lstStyle/>
          <a:p>
            <a:r>
              <a:rPr lang="en-US" sz="4000"/>
              <a:t>CEIS110</a:t>
            </a:r>
            <a:br>
              <a:rPr lang="en-US" sz="4000"/>
            </a:br>
            <a:r>
              <a:rPr lang="en-US" sz="4000"/>
              <a:t>Module 2</a:t>
            </a:r>
          </a:p>
        </p:txBody>
      </p:sp>
      <p:sp>
        <p:nvSpPr>
          <p:cNvPr id="5" name="Content Placeholder 4">
            <a:extLst>
              <a:ext uri="{FF2B5EF4-FFF2-40B4-BE49-F238E27FC236}">
                <a16:creationId xmlns:a16="http://schemas.microsoft.com/office/drawing/2014/main" id="{03DC3ECD-4BAF-CC04-87FE-C685130D07E9}"/>
              </a:ext>
            </a:extLst>
          </p:cNvPr>
          <p:cNvSpPr>
            <a:spLocks noGrp="1"/>
          </p:cNvSpPr>
          <p:nvPr>
            <p:ph idx="1"/>
          </p:nvPr>
        </p:nvSpPr>
        <p:spPr>
          <a:xfrm>
            <a:off x="761800" y="2470244"/>
            <a:ext cx="5334197" cy="3769835"/>
          </a:xfrm>
        </p:spPr>
        <p:txBody>
          <a:bodyPr anchor="ctr">
            <a:normAutofit/>
          </a:bodyPr>
          <a:lstStyle/>
          <a:p>
            <a:pPr marL="0" indent="0">
              <a:buNone/>
            </a:pPr>
            <a:r>
              <a:rPr lang="en-US" sz="2000"/>
              <a:t>  Design and setup</a:t>
            </a:r>
          </a:p>
          <a:p>
            <a:pPr marL="0" indent="0">
              <a:buNone/>
            </a:pPr>
            <a:r>
              <a:rPr lang="en-US" sz="2000"/>
              <a:t>Student: James Aubry </a:t>
            </a:r>
          </a:p>
          <a:p>
            <a:pPr marL="0" indent="0">
              <a:buNone/>
            </a:pPr>
            <a:endParaRPr lang="en-US" sz="2000"/>
          </a:p>
        </p:txBody>
      </p:sp>
      <p:pic>
        <p:nvPicPr>
          <p:cNvPr id="7" name="Picture 6" descr="Pens and rulers">
            <a:extLst>
              <a:ext uri="{FF2B5EF4-FFF2-40B4-BE49-F238E27FC236}">
                <a16:creationId xmlns:a16="http://schemas.microsoft.com/office/drawing/2014/main" id="{DC7CDB30-11DC-8A05-FD5B-5369E5B9025B}"/>
              </a:ext>
            </a:extLst>
          </p:cNvPr>
          <p:cNvPicPr>
            <a:picLocks noChangeAspect="1"/>
          </p:cNvPicPr>
          <p:nvPr/>
        </p:nvPicPr>
        <p:blipFill rotWithShape="1">
          <a:blip r:embed="rId2"/>
          <a:srcRect l="20846" r="27318"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494763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6665221-C7F3-DE75-515B-AA6B2EAEC5FC}"/>
              </a:ext>
            </a:extLst>
          </p:cNvPr>
          <p:cNvSpPr>
            <a:spLocks noGrp="1"/>
          </p:cNvSpPr>
          <p:nvPr>
            <p:ph type="title"/>
          </p:nvPr>
        </p:nvSpPr>
        <p:spPr>
          <a:xfrm>
            <a:off x="1137036" y="548640"/>
            <a:ext cx="9543405" cy="1188720"/>
          </a:xfrm>
        </p:spPr>
        <p:txBody>
          <a:bodyPr vert="horz" lIns="91440" tIns="45720" rIns="91440" bIns="45720" rtlCol="0" anchor="ctr">
            <a:normAutofit/>
          </a:bodyPr>
          <a:lstStyle/>
          <a:p>
            <a:r>
              <a:rPr lang="en-US" sz="4400" kern="1200" dirty="0">
                <a:solidFill>
                  <a:schemeClr val="tx1">
                    <a:lumMod val="85000"/>
                    <a:lumOff val="15000"/>
                  </a:schemeClr>
                </a:solidFill>
                <a:latin typeface="+mj-lt"/>
                <a:ea typeface="+mj-ea"/>
                <a:cs typeface="+mj-cs"/>
              </a:rPr>
              <a:t>CONCLUSION</a:t>
            </a:r>
          </a:p>
        </p:txBody>
      </p:sp>
      <p:sp>
        <p:nvSpPr>
          <p:cNvPr id="4" name="Text Placeholder 3">
            <a:extLst>
              <a:ext uri="{FF2B5EF4-FFF2-40B4-BE49-F238E27FC236}">
                <a16:creationId xmlns:a16="http://schemas.microsoft.com/office/drawing/2014/main" id="{D26771E1-A35B-6432-1841-7C03569A65A6}"/>
              </a:ext>
            </a:extLst>
          </p:cNvPr>
          <p:cNvSpPr>
            <a:spLocks noGrp="1"/>
          </p:cNvSpPr>
          <p:nvPr>
            <p:ph type="body" sz="half" idx="2"/>
          </p:nvPr>
        </p:nvSpPr>
        <p:spPr>
          <a:xfrm>
            <a:off x="344944" y="2092983"/>
            <a:ext cx="8276026" cy="3320031"/>
          </a:xfrm>
        </p:spPr>
        <p:txBody>
          <a:bodyPr vert="horz" lIns="91440" tIns="45720" rIns="91440" bIns="45720" rtlCol="0" anchor="ctr">
            <a:normAutofit/>
          </a:bodyPr>
          <a:lstStyle/>
          <a:p>
            <a:r>
              <a:rPr lang="en-US" sz="2000" dirty="0">
                <a:solidFill>
                  <a:schemeClr val="tx1">
                    <a:lumMod val="85000"/>
                    <a:lumOff val="15000"/>
                  </a:schemeClr>
                </a:solidFill>
              </a:rPr>
              <a:t> Computer programming is a dynamic and creative endeavor that empowers individuals to interact with technology in profound ways. Through the mastery of programming languages, syntax, algorithms, and problem-solving techniques, programmers gain the ability to translate their ideas into functional software solutions. This skill has transformed industries, enabling the development of everything from simple scripts to complex applications that shape our modern world.</a:t>
            </a:r>
          </a:p>
        </p:txBody>
      </p:sp>
      <p:sp>
        <p:nvSpPr>
          <p:cNvPr id="13" name="Freeform: Shape 12">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3087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close up of man finger on stock market charts">
            <a:extLst>
              <a:ext uri="{FF2B5EF4-FFF2-40B4-BE49-F238E27FC236}">
                <a16:creationId xmlns:a16="http://schemas.microsoft.com/office/drawing/2014/main" id="{548EE3CF-FF79-DD8B-920F-6B177556B907}"/>
              </a:ext>
            </a:extLst>
          </p:cNvPr>
          <p:cNvPicPr>
            <a:picLocks noChangeAspect="1"/>
          </p:cNvPicPr>
          <p:nvPr/>
        </p:nvPicPr>
        <p:blipFill rotWithShape="1">
          <a:blip r:embed="rId2"/>
          <a:srcRect r="5882" b="-1"/>
          <a:stretch/>
        </p:blipFill>
        <p:spPr>
          <a:xfrm>
            <a:off x="2522356" y="10"/>
            <a:ext cx="9669642" cy="6857990"/>
          </a:xfrm>
          <a:prstGeom prst="rect">
            <a:avLst/>
          </a:prstGeom>
        </p:spPr>
      </p:pic>
      <p:sp>
        <p:nvSpPr>
          <p:cNvPr id="23" name="Rectangle 2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a:t>Rubric</a:t>
            </a:r>
          </a:p>
        </p:txBody>
      </p:sp>
      <p:sp>
        <p:nvSpPr>
          <p:cNvPr id="6" name="Content Placeholder 5">
            <a:extLst>
              <a:ext uri="{FF2B5EF4-FFF2-40B4-BE49-F238E27FC236}">
                <a16:creationId xmlns:a16="http://schemas.microsoft.com/office/drawing/2014/main" id="{AD716722-4BD3-42A6-4125-4562BA380F70}"/>
              </a:ext>
            </a:extLst>
          </p:cNvPr>
          <p:cNvSpPr>
            <a:spLocks noGrp="1"/>
          </p:cNvSpPr>
          <p:nvPr>
            <p:ph idx="1"/>
          </p:nvPr>
        </p:nvSpPr>
        <p:spPr>
          <a:xfrm>
            <a:off x="838200" y="2434201"/>
            <a:ext cx="3822189" cy="3742762"/>
          </a:xfrm>
        </p:spPr>
        <p:txBody>
          <a:bodyPr vert="horz" lIns="91440" tIns="45720" rIns="91440" bIns="45720" rtlCol="0">
            <a:normAutofit/>
          </a:bodyPr>
          <a:lstStyle/>
          <a:p>
            <a:pPr marL="285750"/>
            <a:r>
              <a:rPr lang="en-US" sz="2000" dirty="0"/>
              <a:t>Develop Flowchart</a:t>
            </a:r>
          </a:p>
          <a:p>
            <a:pPr marL="285750"/>
            <a:r>
              <a:rPr lang="en-US" sz="2000" dirty="0"/>
              <a:t>Take a screen shot of the Python program </a:t>
            </a:r>
          </a:p>
        </p:txBody>
      </p:sp>
    </p:spTree>
    <p:extLst>
      <p:ext uri="{BB962C8B-B14F-4D97-AF65-F5344CB8AC3E}">
        <p14:creationId xmlns:p14="http://schemas.microsoft.com/office/powerpoint/2010/main" val="2666727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Flowchart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p:txBody>
          <a:bodyPr/>
          <a:lstStyle/>
          <a:p>
            <a:r>
              <a:rPr lang="en-US" dirty="0"/>
              <a:t>Include the following processes:</a:t>
            </a:r>
          </a:p>
          <a:p>
            <a:pPr>
              <a:spcBef>
                <a:spcPts val="0"/>
              </a:spcBef>
              <a:spcAft>
                <a:spcPts val="0"/>
              </a:spcAft>
            </a:pPr>
            <a:endParaRPr lang="en-US" dirty="0">
              <a:effectLst/>
            </a:endParaRPr>
          </a:p>
          <a:p>
            <a:pPr marL="742950" marR="0" lvl="1" indent="-285750">
              <a:spcBef>
                <a:spcPts val="0"/>
              </a:spcBef>
              <a:spcAft>
                <a:spcPts val="0"/>
              </a:spcAft>
              <a:buFont typeface="+mj-lt"/>
              <a:buAutoNum type="alphaLcPeriod"/>
            </a:pPr>
            <a:r>
              <a:rPr lang="en-US" sz="1000" dirty="0">
                <a:effectLst/>
                <a:latin typeface="Times New Roman" panose="02020603050405020304" pitchFamily="18" charset="0"/>
                <a:ea typeface="Times New Roman" panose="02020603050405020304" pitchFamily="18" charset="0"/>
              </a:rPr>
              <a:t>Run a basic python program</a:t>
            </a:r>
          </a:p>
          <a:p>
            <a:pPr marL="742950" marR="0" lvl="1" indent="-285750">
              <a:spcBef>
                <a:spcPts val="0"/>
              </a:spcBef>
              <a:spcAft>
                <a:spcPts val="0"/>
              </a:spcAft>
              <a:buFont typeface="+mj-lt"/>
              <a:buAutoNum type="alphaLcPeriod"/>
            </a:pPr>
            <a:r>
              <a:rPr lang="en-US" sz="1000" dirty="0">
                <a:effectLst/>
                <a:latin typeface="Times New Roman" panose="02020603050405020304" pitchFamily="18" charset="0"/>
                <a:ea typeface="Times New Roman" panose="02020603050405020304" pitchFamily="18" charset="0"/>
              </a:rPr>
              <a:t>Download weather data to a database.</a:t>
            </a:r>
          </a:p>
          <a:p>
            <a:pPr marL="742950" marR="0" lvl="1" indent="-285750">
              <a:spcBef>
                <a:spcPts val="0"/>
              </a:spcBef>
              <a:spcAft>
                <a:spcPts val="0"/>
              </a:spcAft>
              <a:buFont typeface="+mj-lt"/>
              <a:buAutoNum type="alphaLcPeriod"/>
            </a:pPr>
            <a:r>
              <a:rPr lang="en-US" sz="1000" dirty="0">
                <a:effectLst/>
                <a:latin typeface="Times New Roman" panose="02020603050405020304" pitchFamily="18" charset="0"/>
                <a:ea typeface="Times New Roman" panose="02020603050405020304" pitchFamily="18" charset="0"/>
              </a:rPr>
              <a:t>Query the weather data </a:t>
            </a:r>
          </a:p>
          <a:p>
            <a:pPr marL="742950" marR="0" lvl="1" indent="-285750">
              <a:spcBef>
                <a:spcPts val="0"/>
              </a:spcBef>
              <a:spcAft>
                <a:spcPts val="0"/>
              </a:spcAft>
              <a:buFont typeface="+mj-lt"/>
              <a:buAutoNum type="alphaLcPeriod"/>
            </a:pPr>
            <a:r>
              <a:rPr lang="en-US" sz="1000" dirty="0">
                <a:effectLst/>
                <a:latin typeface="Times New Roman" panose="02020603050405020304" pitchFamily="18" charset="0"/>
                <a:ea typeface="Times New Roman" panose="02020603050405020304" pitchFamily="18" charset="0"/>
              </a:rPr>
              <a:t>Extract weather data from database into a comma separated file with python</a:t>
            </a:r>
          </a:p>
          <a:p>
            <a:pPr marL="742950" marR="0" lvl="1" indent="-285750">
              <a:spcBef>
                <a:spcPts val="0"/>
              </a:spcBef>
              <a:spcAft>
                <a:spcPts val="0"/>
              </a:spcAft>
              <a:buFont typeface="+mj-lt"/>
              <a:buAutoNum type="alphaLcPeriod"/>
            </a:pPr>
            <a:r>
              <a:rPr lang="en-US" sz="1000" dirty="0">
                <a:effectLst/>
                <a:latin typeface="Times New Roman" panose="02020603050405020304" pitchFamily="18" charset="0"/>
                <a:ea typeface="Times New Roman" panose="02020603050405020304" pitchFamily="18" charset="0"/>
              </a:rPr>
              <a:t>Cleanse weather data</a:t>
            </a:r>
          </a:p>
          <a:p>
            <a:pPr marL="742950" marR="0" lvl="1" indent="-285750">
              <a:spcBef>
                <a:spcPts val="0"/>
              </a:spcBef>
              <a:spcAft>
                <a:spcPts val="0"/>
              </a:spcAft>
              <a:buFont typeface="+mj-lt"/>
              <a:buAutoNum type="alphaLcPeriod"/>
            </a:pPr>
            <a:r>
              <a:rPr lang="en-US" sz="1000" dirty="0">
                <a:effectLst/>
                <a:latin typeface="Times New Roman" panose="02020603050405020304" pitchFamily="18" charset="0"/>
                <a:ea typeface="Times New Roman" panose="02020603050405020304" pitchFamily="18" charset="0"/>
              </a:rPr>
              <a:t>Use python data analytics modules to develop graphical models</a:t>
            </a:r>
          </a:p>
          <a:p>
            <a:pPr marL="285750" indent="-285750">
              <a:buFont typeface="Arial" panose="020B0604020202020204" pitchFamily="34" charset="0"/>
              <a:buChar char="•"/>
            </a:pPr>
            <a:endParaRPr lang="en-US" dirty="0"/>
          </a:p>
          <a:p>
            <a:endParaRPr lang="en-US" dirty="0"/>
          </a:p>
          <a:p>
            <a:endParaRPr lang="en-US" dirty="0"/>
          </a:p>
          <a:p>
            <a:endParaRPr lang="en-US" dirty="0"/>
          </a:p>
        </p:txBody>
      </p:sp>
      <p:sp>
        <p:nvSpPr>
          <p:cNvPr id="3" name="Flowchart: Terminator 2">
            <a:extLst>
              <a:ext uri="{FF2B5EF4-FFF2-40B4-BE49-F238E27FC236}">
                <a16:creationId xmlns:a16="http://schemas.microsoft.com/office/drawing/2014/main" id="{5D6B6960-1FDD-BE45-F3A9-25505165F413}"/>
              </a:ext>
            </a:extLst>
          </p:cNvPr>
          <p:cNvSpPr/>
          <p:nvPr/>
        </p:nvSpPr>
        <p:spPr>
          <a:xfrm>
            <a:off x="7300100" y="1118829"/>
            <a:ext cx="1419039" cy="486990"/>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Start</a:t>
            </a:r>
          </a:p>
        </p:txBody>
      </p:sp>
      <p:sp>
        <p:nvSpPr>
          <p:cNvPr id="4" name="Flowchart: Process 3">
            <a:extLst>
              <a:ext uri="{FF2B5EF4-FFF2-40B4-BE49-F238E27FC236}">
                <a16:creationId xmlns:a16="http://schemas.microsoft.com/office/drawing/2014/main" id="{F179DB33-856C-5185-4769-D4EF54544F01}"/>
              </a:ext>
            </a:extLst>
          </p:cNvPr>
          <p:cNvSpPr/>
          <p:nvPr/>
        </p:nvSpPr>
        <p:spPr>
          <a:xfrm>
            <a:off x="6426672" y="1761777"/>
            <a:ext cx="3165896" cy="414067"/>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Run a basic python program</a:t>
            </a:r>
          </a:p>
        </p:txBody>
      </p:sp>
      <p:sp>
        <p:nvSpPr>
          <p:cNvPr id="9" name="Flowchart: Process 8">
            <a:extLst>
              <a:ext uri="{FF2B5EF4-FFF2-40B4-BE49-F238E27FC236}">
                <a16:creationId xmlns:a16="http://schemas.microsoft.com/office/drawing/2014/main" id="{3880BB76-84F3-E525-B0B0-37EE651FA994}"/>
              </a:ext>
            </a:extLst>
          </p:cNvPr>
          <p:cNvSpPr/>
          <p:nvPr/>
        </p:nvSpPr>
        <p:spPr>
          <a:xfrm>
            <a:off x="6435300" y="2311124"/>
            <a:ext cx="3165895" cy="451225"/>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Download weather data to a database </a:t>
            </a:r>
          </a:p>
        </p:txBody>
      </p:sp>
      <p:sp>
        <p:nvSpPr>
          <p:cNvPr id="10" name="Flowchart: Process 9">
            <a:extLst>
              <a:ext uri="{FF2B5EF4-FFF2-40B4-BE49-F238E27FC236}">
                <a16:creationId xmlns:a16="http://schemas.microsoft.com/office/drawing/2014/main" id="{7FC4976A-1190-DA32-BDC7-A36A283772B2}"/>
              </a:ext>
            </a:extLst>
          </p:cNvPr>
          <p:cNvSpPr/>
          <p:nvPr/>
        </p:nvSpPr>
        <p:spPr>
          <a:xfrm>
            <a:off x="6435300" y="2893449"/>
            <a:ext cx="3165895" cy="414067"/>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Query the weather data</a:t>
            </a:r>
          </a:p>
        </p:txBody>
      </p:sp>
      <p:sp>
        <p:nvSpPr>
          <p:cNvPr id="11" name="Flowchart: Process 10">
            <a:extLst>
              <a:ext uri="{FF2B5EF4-FFF2-40B4-BE49-F238E27FC236}">
                <a16:creationId xmlns:a16="http://schemas.microsoft.com/office/drawing/2014/main" id="{057E3813-4208-6F1D-D3BD-591994994664}"/>
              </a:ext>
            </a:extLst>
          </p:cNvPr>
          <p:cNvSpPr/>
          <p:nvPr/>
        </p:nvSpPr>
        <p:spPr>
          <a:xfrm>
            <a:off x="6426672" y="3463482"/>
            <a:ext cx="3165893" cy="720813"/>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Extract weather data from database into a comma separated file with python</a:t>
            </a:r>
          </a:p>
        </p:txBody>
      </p:sp>
      <p:sp>
        <p:nvSpPr>
          <p:cNvPr id="12" name="Flowchart: Process 11">
            <a:extLst>
              <a:ext uri="{FF2B5EF4-FFF2-40B4-BE49-F238E27FC236}">
                <a16:creationId xmlns:a16="http://schemas.microsoft.com/office/drawing/2014/main" id="{D4E8A5DB-7C4F-10A6-F17E-B597EB2540B3}"/>
              </a:ext>
            </a:extLst>
          </p:cNvPr>
          <p:cNvSpPr/>
          <p:nvPr/>
        </p:nvSpPr>
        <p:spPr>
          <a:xfrm>
            <a:off x="6435304" y="4361687"/>
            <a:ext cx="3165893" cy="414067"/>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Cleanse weather data</a:t>
            </a:r>
          </a:p>
        </p:txBody>
      </p:sp>
      <p:sp>
        <p:nvSpPr>
          <p:cNvPr id="13" name="Flowchart: Process 12">
            <a:extLst>
              <a:ext uri="{FF2B5EF4-FFF2-40B4-BE49-F238E27FC236}">
                <a16:creationId xmlns:a16="http://schemas.microsoft.com/office/drawing/2014/main" id="{DCC593E1-6513-192B-9244-E8F39ABA80A6}"/>
              </a:ext>
            </a:extLst>
          </p:cNvPr>
          <p:cNvSpPr/>
          <p:nvPr/>
        </p:nvSpPr>
        <p:spPr>
          <a:xfrm>
            <a:off x="6426674" y="4991563"/>
            <a:ext cx="3165893" cy="780656"/>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Use python data analytics modules to develop graphical models</a:t>
            </a:r>
          </a:p>
        </p:txBody>
      </p:sp>
      <p:sp>
        <p:nvSpPr>
          <p:cNvPr id="14" name="Flowchart: Terminator 13">
            <a:extLst>
              <a:ext uri="{FF2B5EF4-FFF2-40B4-BE49-F238E27FC236}">
                <a16:creationId xmlns:a16="http://schemas.microsoft.com/office/drawing/2014/main" id="{CE250E4C-2224-10C6-7CD2-46A485824D14}"/>
              </a:ext>
            </a:extLst>
          </p:cNvPr>
          <p:cNvSpPr/>
          <p:nvPr/>
        </p:nvSpPr>
        <p:spPr>
          <a:xfrm>
            <a:off x="7257468" y="6195061"/>
            <a:ext cx="1521561" cy="404147"/>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End</a:t>
            </a:r>
          </a:p>
        </p:txBody>
      </p:sp>
      <p:cxnSp>
        <p:nvCxnSpPr>
          <p:cNvPr id="16" name="Straight Arrow Connector 15">
            <a:extLst>
              <a:ext uri="{FF2B5EF4-FFF2-40B4-BE49-F238E27FC236}">
                <a16:creationId xmlns:a16="http://schemas.microsoft.com/office/drawing/2014/main" id="{B7FF0D25-3F5D-AB5F-E00C-2269B37010A2}"/>
              </a:ext>
            </a:extLst>
          </p:cNvPr>
          <p:cNvCxnSpPr>
            <a:cxnSpLocks/>
            <a:stCxn id="3" idx="2"/>
            <a:endCxn id="4" idx="0"/>
          </p:cNvCxnSpPr>
          <p:nvPr/>
        </p:nvCxnSpPr>
        <p:spPr>
          <a:xfrm>
            <a:off x="8009620" y="1605819"/>
            <a:ext cx="0" cy="1559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61F79ED-5C84-9A48-204F-23638DF241EE}"/>
              </a:ext>
            </a:extLst>
          </p:cNvPr>
          <p:cNvCxnSpPr>
            <a:cxnSpLocks/>
            <a:endCxn id="9" idx="0"/>
          </p:cNvCxnSpPr>
          <p:nvPr/>
        </p:nvCxnSpPr>
        <p:spPr>
          <a:xfrm>
            <a:off x="8018247" y="2175844"/>
            <a:ext cx="1" cy="135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FA7CD21-9EB9-CA8B-1AE0-96EA5A46ECC5}"/>
              </a:ext>
            </a:extLst>
          </p:cNvPr>
          <p:cNvCxnSpPr>
            <a:cxnSpLocks/>
            <a:stCxn id="9" idx="2"/>
            <a:endCxn id="10" idx="0"/>
          </p:cNvCxnSpPr>
          <p:nvPr/>
        </p:nvCxnSpPr>
        <p:spPr>
          <a:xfrm>
            <a:off x="8018248" y="2762349"/>
            <a:ext cx="0" cy="131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ACEEB5A-D5F1-B84B-F783-5568A7EE6216}"/>
              </a:ext>
            </a:extLst>
          </p:cNvPr>
          <p:cNvCxnSpPr>
            <a:cxnSpLocks/>
            <a:stCxn id="10" idx="2"/>
            <a:endCxn id="11" idx="0"/>
          </p:cNvCxnSpPr>
          <p:nvPr/>
        </p:nvCxnSpPr>
        <p:spPr>
          <a:xfrm flipH="1">
            <a:off x="8009619" y="3307516"/>
            <a:ext cx="8629" cy="155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95550EB-D971-B212-E92B-9B27ED6B8BFB}"/>
              </a:ext>
            </a:extLst>
          </p:cNvPr>
          <p:cNvCxnSpPr>
            <a:cxnSpLocks/>
            <a:stCxn id="11" idx="2"/>
            <a:endCxn id="12" idx="0"/>
          </p:cNvCxnSpPr>
          <p:nvPr/>
        </p:nvCxnSpPr>
        <p:spPr>
          <a:xfrm>
            <a:off x="8009619" y="4184295"/>
            <a:ext cx="8632" cy="177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BB4B405-7AF8-63C4-9C72-962A584281F1}"/>
              </a:ext>
            </a:extLst>
          </p:cNvPr>
          <p:cNvCxnSpPr>
            <a:cxnSpLocks/>
            <a:stCxn id="12" idx="2"/>
            <a:endCxn id="13" idx="0"/>
          </p:cNvCxnSpPr>
          <p:nvPr/>
        </p:nvCxnSpPr>
        <p:spPr>
          <a:xfrm flipH="1">
            <a:off x="8009621" y="4775754"/>
            <a:ext cx="8630" cy="215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A099C90-D589-5833-7F56-4DF3CE041390}"/>
              </a:ext>
            </a:extLst>
          </p:cNvPr>
          <p:cNvCxnSpPr>
            <a:cxnSpLocks/>
            <a:stCxn id="13" idx="2"/>
            <a:endCxn id="14" idx="0"/>
          </p:cNvCxnSpPr>
          <p:nvPr/>
        </p:nvCxnSpPr>
        <p:spPr>
          <a:xfrm>
            <a:off x="8009621" y="5772219"/>
            <a:ext cx="8628" cy="4228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618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643193" y="489507"/>
            <a:ext cx="3091607" cy="1655483"/>
          </a:xfrm>
        </p:spPr>
        <p:txBody>
          <a:bodyPr vert="horz" lIns="91440" tIns="45720" rIns="91440" bIns="45720" rtlCol="0" anchor="b">
            <a:normAutofit/>
          </a:bodyPr>
          <a:lstStyle/>
          <a:p>
            <a:r>
              <a:rPr lang="en-US" sz="3700"/>
              <a:t>Python program (Screenshot)</a:t>
            </a:r>
          </a:p>
        </p:txBody>
      </p:sp>
      <p:pic>
        <p:nvPicPr>
          <p:cNvPr id="35" name="Picture Placeholder 34" descr="A screenshot of a computer&#10;&#10;Description automatically generated">
            <a:extLst>
              <a:ext uri="{FF2B5EF4-FFF2-40B4-BE49-F238E27FC236}">
                <a16:creationId xmlns:a16="http://schemas.microsoft.com/office/drawing/2014/main" id="{A8D12ADC-8939-979A-E639-8AACADA33178}"/>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254" r="27511" b="-1"/>
          <a:stretch/>
        </p:blipFill>
        <p:spPr>
          <a:xfrm>
            <a:off x="20" y="431"/>
            <a:ext cx="8115280" cy="6408311"/>
          </a:xfrm>
          <a:prstGeom prst="rect">
            <a:avLst/>
          </a:prstGeom>
        </p:spPr>
      </p:pic>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643193" y="2418408"/>
            <a:ext cx="2942813" cy="3540265"/>
          </a:xfrm>
        </p:spPr>
        <p:txBody>
          <a:bodyPr vert="horz" lIns="91440" tIns="45720" rIns="91440" bIns="45720" rtlCol="0">
            <a:normAutofit/>
          </a:bodyPr>
          <a:lstStyle/>
          <a:p>
            <a:pPr indent="-228600">
              <a:buFont typeface="Arial" panose="020B0604020202020204" pitchFamily="34" charset="0"/>
              <a:buChar char="•"/>
            </a:pPr>
            <a:r>
              <a:rPr lang="en-US" sz="2000"/>
              <a:t>Include screenshot of successful python program</a:t>
            </a:r>
          </a:p>
          <a:p>
            <a:pPr indent="-228600">
              <a:buFont typeface="Arial" panose="020B0604020202020204" pitchFamily="34" charset="0"/>
              <a:buChar char="•"/>
            </a:pPr>
            <a:endParaRPr lang="en-US" sz="2000"/>
          </a:p>
          <a:p>
            <a:pPr indent="-228600">
              <a:buFont typeface="Arial" panose="020B0604020202020204" pitchFamily="34" charset="0"/>
              <a:buChar char="•"/>
            </a:pPr>
            <a:endParaRPr lang="en-US" sz="2000"/>
          </a:p>
        </p:txBody>
      </p:sp>
      <p:sp>
        <p:nvSpPr>
          <p:cNvPr id="49" name="Rectangle 41">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7308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386865" y="818984"/>
            <a:ext cx="6596245" cy="3268520"/>
          </a:xfrm>
        </p:spPr>
        <p:txBody>
          <a:bodyPr>
            <a:normAutofit/>
          </a:bodyPr>
          <a:lstStyle/>
          <a:p>
            <a:pPr algn="r"/>
            <a:r>
              <a:rPr lang="en-US" sz="4800">
                <a:solidFill>
                  <a:srgbClr val="FFFFFF"/>
                </a:solidFill>
              </a:rPr>
              <a:t>CEIS110</a:t>
            </a:r>
            <a:br>
              <a:rPr lang="en-US" sz="4800">
                <a:solidFill>
                  <a:srgbClr val="FFFFFF"/>
                </a:solidFill>
              </a:rPr>
            </a:br>
            <a:r>
              <a:rPr lang="en-US" sz="4800">
                <a:solidFill>
                  <a:srgbClr val="FFFFFF"/>
                </a:solidFill>
              </a:rPr>
              <a:t>Module 3</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931874" y="4797188"/>
            <a:ext cx="6051236" cy="1241828"/>
          </a:xfrm>
        </p:spPr>
        <p:txBody>
          <a:bodyPr>
            <a:normAutofit/>
          </a:bodyPr>
          <a:lstStyle/>
          <a:p>
            <a:pPr algn="r"/>
            <a:r>
              <a:rPr lang="en-US">
                <a:solidFill>
                  <a:srgbClr val="FFFFFF"/>
                </a:solidFill>
              </a:rPr>
              <a:t>Downloading weather data</a:t>
            </a:r>
          </a:p>
          <a:p>
            <a:pPr algn="r"/>
            <a:r>
              <a:rPr lang="en-US">
                <a:solidFill>
                  <a:srgbClr val="FFFFFF"/>
                </a:solidFill>
              </a:rPr>
              <a:t>Student: James Aubry</a:t>
            </a: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7525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a:xfrm>
            <a:off x="761800" y="762001"/>
            <a:ext cx="5334197" cy="1708242"/>
          </a:xfrm>
        </p:spPr>
        <p:txBody>
          <a:bodyPr anchor="ctr">
            <a:normAutofit/>
          </a:bodyPr>
          <a:lstStyle/>
          <a:p>
            <a:r>
              <a:rPr lang="en-US" sz="4000"/>
              <a:t>Rubric</a:t>
            </a:r>
          </a:p>
        </p:txBody>
      </p:sp>
      <p:sp>
        <p:nvSpPr>
          <p:cNvPr id="9" name="Content Placeholder 8">
            <a:extLst>
              <a:ext uri="{FF2B5EF4-FFF2-40B4-BE49-F238E27FC236}">
                <a16:creationId xmlns:a16="http://schemas.microsoft.com/office/drawing/2014/main" id="{3F486643-CDA6-0B22-F197-FA809D4BF641}"/>
              </a:ext>
            </a:extLst>
          </p:cNvPr>
          <p:cNvSpPr>
            <a:spLocks noGrp="1"/>
          </p:cNvSpPr>
          <p:nvPr>
            <p:ph idx="1"/>
          </p:nvPr>
        </p:nvSpPr>
        <p:spPr>
          <a:xfrm>
            <a:off x="761800" y="2470244"/>
            <a:ext cx="5334197" cy="3769835"/>
          </a:xfrm>
        </p:spPr>
        <p:txBody>
          <a:bodyPr anchor="ctr">
            <a:normAutofit/>
          </a:bodyPr>
          <a:lstStyle/>
          <a:p>
            <a:pPr marL="0" rtl="0" eaLnBrk="1" fontAlgn="t" latinLnBrk="0" hangingPunct="1">
              <a:spcBef>
                <a:spcPts val="0"/>
              </a:spcBef>
              <a:spcAft>
                <a:spcPts val="0"/>
              </a:spcAft>
            </a:pPr>
            <a:r>
              <a:rPr lang="en-US" sz="2000" b="1" i="0" u="none" strike="noStrike" kern="1200" spc="0">
                <a:effectLst/>
                <a:latin typeface="Calibri" panose="020F0502020204030204" pitchFamily="34" charset="0"/>
              </a:rPr>
              <a:t>Screenshot of code in Spyder with your name, date, and zip code</a:t>
            </a:r>
            <a:endParaRPr lang="en-US" sz="2000" b="0" i="0" u="none" strike="noStrike">
              <a:effectLst/>
              <a:latin typeface="Arial" panose="020B0604020202020204" pitchFamily="34" charset="0"/>
            </a:endParaRPr>
          </a:p>
          <a:p>
            <a:pPr marL="0" rtl="0" eaLnBrk="1" fontAlgn="t" latinLnBrk="0" hangingPunct="1">
              <a:spcBef>
                <a:spcPts val="0"/>
              </a:spcBef>
              <a:spcAft>
                <a:spcPts val="0"/>
              </a:spcAft>
            </a:pPr>
            <a:r>
              <a:rPr lang="en-US" sz="2000" b="0" i="0" u="none" strike="noStrike" kern="1200" spc="0">
                <a:effectLst/>
                <a:latin typeface="Calibri" panose="020F0502020204030204" pitchFamily="34" charset="0"/>
              </a:rPr>
              <a:t>Screenshot of Python</a:t>
            </a:r>
            <a:r>
              <a:rPr lang="en-US" sz="2000" b="0" i="0" u="none" strike="noStrike" kern="1200" spc="0" baseline="0">
                <a:effectLst/>
                <a:latin typeface="Calibri" panose="020F0502020204030204" pitchFamily="34" charset="0"/>
              </a:rPr>
              <a:t> console showing program ran successfully</a:t>
            </a:r>
            <a:endParaRPr lang="en-US" sz="2000" b="0" i="0" u="none" strike="noStrike">
              <a:effectLst/>
              <a:latin typeface="Arial" panose="020B0604020202020204" pitchFamily="34" charset="0"/>
            </a:endParaRPr>
          </a:p>
          <a:p>
            <a:pPr marL="0" rtl="0" eaLnBrk="1" fontAlgn="t" latinLnBrk="0" hangingPunct="1">
              <a:spcBef>
                <a:spcPts val="0"/>
              </a:spcBef>
              <a:spcAft>
                <a:spcPts val="0"/>
              </a:spcAft>
            </a:pPr>
            <a:r>
              <a:rPr lang="en-US" sz="2000" b="0" i="0" u="none" strike="noStrike" kern="1200" spc="0">
                <a:effectLst/>
                <a:latin typeface="Calibri" panose="020F0502020204030204" pitchFamily="34" charset="0"/>
              </a:rPr>
              <a:t>Screenshot from</a:t>
            </a:r>
            <a:r>
              <a:rPr lang="en-US" sz="2000" b="0" i="0" u="none" strike="noStrike" kern="1200" spc="0" baseline="0">
                <a:effectLst/>
                <a:latin typeface="Calibri" panose="020F0502020204030204" pitchFamily="34" charset="0"/>
              </a:rPr>
              <a:t> Windows Explorer showing database file was created</a:t>
            </a:r>
            <a:endParaRPr lang="en-US" sz="2000" b="0" i="0" u="none" strike="noStrike">
              <a:effectLst/>
              <a:latin typeface="Arial" panose="020B0604020202020204" pitchFamily="34" charset="0"/>
            </a:endParaRPr>
          </a:p>
          <a:p>
            <a:endParaRPr lang="en-US" sz="2000" dirty="0"/>
          </a:p>
        </p:txBody>
      </p:sp>
      <p:pic>
        <p:nvPicPr>
          <p:cNvPr id="16" name="Picture 15" descr="Computer script on a screen">
            <a:extLst>
              <a:ext uri="{FF2B5EF4-FFF2-40B4-BE49-F238E27FC236}">
                <a16:creationId xmlns:a16="http://schemas.microsoft.com/office/drawing/2014/main" id="{19AE8D2C-004F-8485-73A0-E7C226AD78B0}"/>
              </a:ext>
            </a:extLst>
          </p:cNvPr>
          <p:cNvPicPr>
            <a:picLocks noChangeAspect="1"/>
          </p:cNvPicPr>
          <p:nvPr/>
        </p:nvPicPr>
        <p:blipFill rotWithShape="1">
          <a:blip r:embed="rId2"/>
          <a:srcRect l="4195" r="43968"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397718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079978" y="741391"/>
            <a:ext cx="3369234" cy="1616203"/>
          </a:xfrm>
        </p:spPr>
        <p:txBody>
          <a:bodyPr vert="horz" lIns="91440" tIns="45720" rIns="91440" bIns="45720" rtlCol="0" anchor="b">
            <a:normAutofit/>
          </a:bodyPr>
          <a:lstStyle/>
          <a:p>
            <a:r>
              <a:rPr lang="en-US"/>
              <a:t>BuildWeatherDb.py Code (Screenshot)</a:t>
            </a:r>
          </a:p>
        </p:txBody>
      </p:sp>
      <p:pic>
        <p:nvPicPr>
          <p:cNvPr id="10" name="Picture Placeholder 9" descr="A screenshot of a computer program&#10;&#10;Description automatically generated">
            <a:extLst>
              <a:ext uri="{FF2B5EF4-FFF2-40B4-BE49-F238E27FC236}">
                <a16:creationId xmlns:a16="http://schemas.microsoft.com/office/drawing/2014/main" id="{117CA227-B216-CD08-A6BA-6B62D6BE949F}"/>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7898" r="-1" b="-1"/>
          <a:stretch/>
        </p:blipFill>
        <p:spPr>
          <a:xfrm>
            <a:off x="20" y="10"/>
            <a:ext cx="7390243" cy="6857990"/>
          </a:xfrm>
          <a:prstGeom prst="rect">
            <a:avLst/>
          </a:prstGeom>
        </p:spPr>
      </p:pic>
      <p:sp>
        <p:nvSpPr>
          <p:cNvPr id="15" name="Rectangle 14">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079978" y="2533476"/>
            <a:ext cx="3369234" cy="3447832"/>
          </a:xfrm>
        </p:spPr>
        <p:txBody>
          <a:bodyPr vert="horz" lIns="91440" tIns="45720" rIns="91440" bIns="45720" rtlCol="0" anchor="t">
            <a:normAutofit/>
          </a:bodyPr>
          <a:lstStyle/>
          <a:p>
            <a:pPr indent="-228600">
              <a:buFont typeface="Arial" panose="020B0604020202020204" pitchFamily="34" charset="0"/>
              <a:buChar char="•"/>
            </a:pPr>
            <a:r>
              <a:rPr lang="en-US" sz="2000"/>
              <a:t>Screenshot of code in Spyder</a:t>
            </a:r>
          </a:p>
          <a:p>
            <a:pPr indent="-228600">
              <a:buFont typeface="Arial" panose="020B0604020202020204" pitchFamily="34" charset="0"/>
              <a:buChar char="•"/>
            </a:pPr>
            <a:r>
              <a:rPr lang="en-US" sz="2000"/>
              <a:t>Must have your name and date in comments</a:t>
            </a:r>
          </a:p>
          <a:p>
            <a:pPr indent="-228600">
              <a:buFont typeface="Arial" panose="020B0604020202020204" pitchFamily="34" charset="0"/>
              <a:buChar char="•"/>
            </a:pPr>
            <a:r>
              <a:rPr lang="en-US" sz="2000"/>
              <a:t>Must have your zip code</a:t>
            </a:r>
          </a:p>
          <a:p>
            <a:pPr indent="-228600">
              <a:buFont typeface="Arial" panose="020B0604020202020204" pitchFamily="34" charset="0"/>
              <a:buChar char="•"/>
            </a:pPr>
            <a:endParaRPr lang="en-US" sz="2000"/>
          </a:p>
        </p:txBody>
      </p:sp>
    </p:spTree>
    <p:extLst>
      <p:ext uri="{BB962C8B-B14F-4D97-AF65-F5344CB8AC3E}">
        <p14:creationId xmlns:p14="http://schemas.microsoft.com/office/powerpoint/2010/main" val="3508747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922</Words>
  <Application>Microsoft Office PowerPoint</Application>
  <PresentationFormat>Widescreen</PresentationFormat>
  <Paragraphs>126</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Times New Roman</vt:lpstr>
      <vt:lpstr>Wingdings</vt:lpstr>
      <vt:lpstr>Office Theme</vt:lpstr>
      <vt:lpstr>Introduction To Programming Final Project</vt:lpstr>
      <vt:lpstr>INTRODUCTION</vt:lpstr>
      <vt:lpstr>CEIS110 Module 2</vt:lpstr>
      <vt:lpstr>Rubric</vt:lpstr>
      <vt:lpstr>Flowchart</vt:lpstr>
      <vt:lpstr>Python program (Screenshot)</vt:lpstr>
      <vt:lpstr>CEIS110 Module 3</vt:lpstr>
      <vt:lpstr>Rubric</vt:lpstr>
      <vt:lpstr>BuildWeatherDb.py Code (Screenshot)</vt:lpstr>
      <vt:lpstr>Python Console (Screenshot)</vt:lpstr>
      <vt:lpstr>Weather.db File (Screenshot)</vt:lpstr>
      <vt:lpstr>CEIS110 Module 4</vt:lpstr>
      <vt:lpstr>Rubric</vt:lpstr>
      <vt:lpstr>Query to retrieve all columns and all rows (Screenshot)</vt:lpstr>
      <vt:lpstr>Query to retrieve lowest and highest temperatures (Screenshot)</vt:lpstr>
      <vt:lpstr>Query to retrieve all clear days (Screenshot)</vt:lpstr>
      <vt:lpstr>CEIS110 Module 5</vt:lpstr>
      <vt:lpstr>Rubric</vt:lpstr>
      <vt:lpstr>Python code (Screenshot or file)</vt:lpstr>
      <vt:lpstr>Retrieve and Convert Data to CSV Format (Screenshot)</vt:lpstr>
      <vt:lpstr>Temperature and Humidity Chart (Graph)</vt:lpstr>
      <vt:lpstr>CEIS110 Module 6</vt:lpstr>
      <vt:lpstr>Rubric</vt:lpstr>
      <vt:lpstr>Plot #1</vt:lpstr>
      <vt:lpstr>Plot #2 (Screenshots)</vt:lpstr>
      <vt:lpstr>Analysis </vt:lpstr>
      <vt:lpstr>Prediction </vt:lpstr>
      <vt:lpstr>CHALLENGES</vt:lpstr>
      <vt:lpstr>CAREER SKILLS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Aubry, James</dc:creator>
  <cp:lastModifiedBy>Aubry, James</cp:lastModifiedBy>
  <cp:revision>6</cp:revision>
  <dcterms:created xsi:type="dcterms:W3CDTF">2023-08-19T05:29:51Z</dcterms:created>
  <dcterms:modified xsi:type="dcterms:W3CDTF">2023-08-24T17:48:22Z</dcterms:modified>
</cp:coreProperties>
</file>