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  <p:sldMasterId id="2147483740" r:id="rId2"/>
  </p:sld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4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25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49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583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53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11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4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6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83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41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13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26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68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87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28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1312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38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5452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515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640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41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95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3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3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00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4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35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0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4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2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C04E684-10F4-4CC3-A0B9-F03AA7BE37CF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100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" descr="Blue and pink paint mixture">
            <a:extLst>
              <a:ext uri="{FF2B5EF4-FFF2-40B4-BE49-F238E27FC236}">
                <a16:creationId xmlns:a16="http://schemas.microsoft.com/office/drawing/2014/main" id="{FC8D49C1-0196-0900-A651-11277ADB8E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A1CEFA-6FCF-674D-453F-360A52D022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Linux Final Presentation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5B2A0A-BC9B-CED9-309B-1A0744F2F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133135"/>
            <a:ext cx="10902016" cy="14545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JAMES AUBRY 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6/21/2023</a:t>
            </a:r>
          </a:p>
        </p:txBody>
      </p:sp>
    </p:spTree>
    <p:extLst>
      <p:ext uri="{BB962C8B-B14F-4D97-AF65-F5344CB8AC3E}">
        <p14:creationId xmlns:p14="http://schemas.microsoft.com/office/powerpoint/2010/main" val="4045665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23761"/>
            <a:ext cx="3576047" cy="2708483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Change script file permissions</a:t>
            </a:r>
          </a:p>
        </p:txBody>
      </p:sp>
      <p:pic>
        <p:nvPicPr>
          <p:cNvPr id="4" name="Picture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72657232-5E8C-6B03-CB10-EC60D3220E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" b="1065"/>
          <a:stretch>
            <a:fillRect/>
          </a:stretch>
        </p:blipFill>
        <p:spPr>
          <a:xfrm>
            <a:off x="3884613" y="854075"/>
            <a:ext cx="7470775" cy="5084763"/>
          </a:xfrm>
        </p:spPr>
      </p:pic>
    </p:spTree>
    <p:extLst>
      <p:ext uri="{BB962C8B-B14F-4D97-AF65-F5344CB8AC3E}">
        <p14:creationId xmlns:p14="http://schemas.microsoft.com/office/powerpoint/2010/main" val="424938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53443"/>
            <a:ext cx="2739435" cy="1885472"/>
          </a:xfrm>
        </p:spPr>
        <p:txBody>
          <a:bodyPr>
            <a:noAutofit/>
          </a:bodyPr>
          <a:lstStyle/>
          <a:p>
            <a:r>
              <a:rPr lang="en-US" sz="4000" dirty="0"/>
              <a:t>Set the PATH variable</a:t>
            </a:r>
          </a:p>
        </p:txBody>
      </p:sp>
      <p:pic>
        <p:nvPicPr>
          <p:cNvPr id="4" name="Picture Placeholder 3" descr="A screenshot of a computer program">
            <a:extLst>
              <a:ext uri="{FF2B5EF4-FFF2-40B4-BE49-F238E27FC236}">
                <a16:creationId xmlns:a16="http://schemas.microsoft.com/office/drawing/2014/main" id="{48B62B87-40AF-9EC3-B73E-76EF1F39731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" r="8208"/>
          <a:stretch>
            <a:fillRect/>
          </a:stretch>
        </p:blipFill>
        <p:spPr>
          <a:xfrm>
            <a:off x="4391544" y="1400110"/>
            <a:ext cx="7470775" cy="5084763"/>
          </a:xfrm>
        </p:spPr>
      </p:pic>
    </p:spTree>
    <p:extLst>
      <p:ext uri="{BB962C8B-B14F-4D97-AF65-F5344CB8AC3E}">
        <p14:creationId xmlns:p14="http://schemas.microsoft.com/office/powerpoint/2010/main" val="888928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5" y="800175"/>
            <a:ext cx="3501401" cy="2960062"/>
          </a:xfrm>
        </p:spPr>
        <p:txBody>
          <a:bodyPr>
            <a:normAutofit/>
          </a:bodyPr>
          <a:lstStyle/>
          <a:p>
            <a:r>
              <a:rPr lang="en-US" sz="4000"/>
              <a:t>Make the PATH variable permanent</a:t>
            </a:r>
            <a:endParaRPr lang="en-US" sz="4000" dirty="0"/>
          </a:p>
        </p:txBody>
      </p:sp>
      <p:pic>
        <p:nvPicPr>
          <p:cNvPr id="4" name="Picture Placeholder 3" descr="A screenshot of a computer program&#10;&#10;Description automatically generated with medium confidence">
            <a:extLst>
              <a:ext uri="{FF2B5EF4-FFF2-40B4-BE49-F238E27FC236}">
                <a16:creationId xmlns:a16="http://schemas.microsoft.com/office/drawing/2014/main" id="{A7F8D7BF-442A-F3E7-A539-DD44A3F961E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9" r="7589"/>
          <a:stretch>
            <a:fillRect/>
          </a:stretch>
        </p:blipFill>
        <p:spPr>
          <a:xfrm>
            <a:off x="3884613" y="854075"/>
            <a:ext cx="7470775" cy="5084763"/>
          </a:xfrm>
        </p:spPr>
      </p:pic>
    </p:spTree>
    <p:extLst>
      <p:ext uri="{BB962C8B-B14F-4D97-AF65-F5344CB8AC3E}">
        <p14:creationId xmlns:p14="http://schemas.microsoft.com/office/powerpoint/2010/main" val="1382124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" y="2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Snip Diagonal Corner Rectangle 6">
            <a:extLst>
              <a:ext uri="{FF2B5EF4-FFF2-40B4-BE49-F238E27FC236}">
                <a16:creationId xmlns:a16="http://schemas.microsoft.com/office/drawing/2014/main" id="{2D5EEA8B-2D86-4D1D-96B3-6B8290303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snip2DiagRect">
            <a:avLst>
              <a:gd name="adj1" fmla="val 0"/>
              <a:gd name="adj2" fmla="val 37605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2A51F6-C454-29C9-4700-C46EC89ED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5645" y="685799"/>
            <a:ext cx="8001000" cy="2971801"/>
          </a:xfrm>
        </p:spPr>
        <p:txBody>
          <a:bodyPr>
            <a:normAutofit/>
          </a:bodyPr>
          <a:lstStyle/>
          <a:p>
            <a:r>
              <a:rPr lang="en-US" dirty="0"/>
              <a:t>User and group management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E5C1156-DB5C-C00E-3562-917F81717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5645" y="3843867"/>
            <a:ext cx="6400800" cy="194733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Tx/>
              <a:buChar char="-"/>
            </a:pPr>
            <a:r>
              <a:rPr lang="en-US" dirty="0"/>
              <a:t>Add users and groups in CLI</a:t>
            </a:r>
          </a:p>
          <a:p>
            <a:pPr marL="342900" indent="-342900">
              <a:buFontTx/>
              <a:buChar char="-"/>
            </a:pPr>
            <a:r>
              <a:rPr lang="en-US" dirty="0"/>
              <a:t>Test user and group settings </a:t>
            </a:r>
          </a:p>
          <a:p>
            <a:pPr marL="342900" indent="-342900">
              <a:buFontTx/>
              <a:buChar char="-"/>
            </a:pPr>
            <a:r>
              <a:rPr lang="en-US" dirty="0"/>
              <a:t>Add users in GUI</a:t>
            </a:r>
          </a:p>
          <a:p>
            <a:pPr marL="342900" indent="-342900">
              <a:buFontTx/>
              <a:buChar char="-"/>
            </a:pPr>
            <a:r>
              <a:rPr lang="en-US" dirty="0"/>
              <a:t>Remove users and groups 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64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563" y="524592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/>
              <a:t>Add users and groups in CLI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11563" y="1590517"/>
            <a:ext cx="8368874" cy="4357799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1. What does the </a:t>
            </a:r>
            <a:r>
              <a:rPr lang="en-US" sz="1800" i="1" dirty="0"/>
              <a:t>–m</a:t>
            </a:r>
            <a:r>
              <a:rPr lang="en-US" sz="1800" dirty="0"/>
              <a:t> option in the </a:t>
            </a:r>
            <a:r>
              <a:rPr lang="en-US" sz="1800" dirty="0" err="1"/>
              <a:t>useradd</a:t>
            </a:r>
            <a:r>
              <a:rPr lang="en-US" sz="1800" dirty="0"/>
              <a:t> command do?</a:t>
            </a:r>
          </a:p>
          <a:p>
            <a:r>
              <a:rPr lang="en-US" dirty="0"/>
              <a:t>Answer here:</a:t>
            </a:r>
          </a:p>
          <a:p>
            <a:r>
              <a:rPr lang="en-US" dirty="0"/>
              <a:t>-m tells Linux to create a home directory for this new account</a:t>
            </a:r>
          </a:p>
          <a:p>
            <a:endParaRPr lang="en-US" dirty="0"/>
          </a:p>
          <a:p>
            <a:r>
              <a:rPr lang="en-US" sz="1800" dirty="0"/>
              <a:t>2. What does the </a:t>
            </a:r>
            <a:r>
              <a:rPr lang="en-US" sz="1800" i="1" dirty="0"/>
              <a:t>-3</a:t>
            </a:r>
            <a:r>
              <a:rPr lang="en-US" sz="1800" dirty="0"/>
              <a:t> option in the tail command do?</a:t>
            </a:r>
          </a:p>
          <a:p>
            <a:r>
              <a:rPr lang="en-US" dirty="0"/>
              <a:t>Answer here:</a:t>
            </a:r>
          </a:p>
          <a:p>
            <a:r>
              <a:rPr lang="en-US" dirty="0"/>
              <a:t>-3 tells tail command to show only three lines </a:t>
            </a:r>
          </a:p>
          <a:p>
            <a:endParaRPr lang="en-US" dirty="0"/>
          </a:p>
          <a:p>
            <a:r>
              <a:rPr lang="en-US" sz="1800" dirty="0"/>
              <a:t>3. Which line of the </a:t>
            </a:r>
            <a:r>
              <a:rPr lang="en-US" sz="1800" i="1" dirty="0"/>
              <a:t>/</a:t>
            </a:r>
            <a:r>
              <a:rPr lang="en-US" sz="1800" i="1" dirty="0" err="1"/>
              <a:t>etc</a:t>
            </a:r>
            <a:r>
              <a:rPr lang="en-US" sz="1800" i="1" dirty="0"/>
              <a:t>/group </a:t>
            </a:r>
            <a:r>
              <a:rPr lang="en-US" sz="1800" dirty="0"/>
              <a:t>file lists members of the “students” group? Copy it here.</a:t>
            </a:r>
          </a:p>
          <a:p>
            <a:r>
              <a:rPr lang="en-US" dirty="0"/>
              <a:t>Answer here: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D537A1-EDDE-1632-845E-B9ADC4A2F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923" y="5411862"/>
            <a:ext cx="2724530" cy="2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00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8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0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2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4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6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18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Test user and group settings</a:t>
            </a:r>
          </a:p>
        </p:txBody>
      </p:sp>
      <p:sp>
        <p:nvSpPr>
          <p:cNvPr id="35" name="Snip Diagonal Corner Rectangle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772A62E5-DFC7-76EB-7FE9-389D97C0636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04" b="-2"/>
          <a:stretch/>
        </p:blipFill>
        <p:spPr>
          <a:xfrm>
            <a:off x="79907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8373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4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6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8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20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22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0" name="Rectangle 24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Add users in GUI</a:t>
            </a:r>
          </a:p>
        </p:txBody>
      </p:sp>
      <p:sp>
        <p:nvSpPr>
          <p:cNvPr id="41" name="Snip Diagonal Corner Rectangle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E794DAAA-8FA5-D102-EDD0-2071374B393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44" b="-2"/>
          <a:stretch/>
        </p:blipFill>
        <p:spPr>
          <a:xfrm>
            <a:off x="79907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862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D6CFB6C-6ECB-4250-B68E-01966297A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359141-C085-46E4-B4EC-42F9599BA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A903156-0F0C-44A5-9019-0CAF51EB4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6E5E851-3725-463F-9451-2FFEF5D3E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4209D59-6810-40C2-B8D6-6DACF8A06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BE1027C-ABCB-4C82-91A2-F67B9A5A6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41" y="4473679"/>
            <a:ext cx="9552558" cy="12332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Remove users and groups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CC57C46-4659-4AF2-9180-2DEED214C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FB52317-0F00-40C0-B1F2-33ED6D30D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468ACF9-4EF2-4251-9FAD-3F225BF74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E4A3ECD-6924-4912-B117-3C617B584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1DFE1F5-FA7A-403F-B9D9-0434E2BE2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2CF27E4-09D0-444E-B18D-F90487103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Snip Diagonal Corner Rectangle 12">
            <a:extLst>
              <a:ext uri="{FF2B5EF4-FFF2-40B4-BE49-F238E27FC236}">
                <a16:creationId xmlns:a16="http://schemas.microsoft.com/office/drawing/2014/main" id="{FDAF26D5-7469-49F5-902D-571FA58A7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251" y="690851"/>
            <a:ext cx="9615670" cy="3584587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screenshot of a computer">
            <a:extLst>
              <a:ext uri="{FF2B5EF4-FFF2-40B4-BE49-F238E27FC236}">
                <a16:creationId xmlns:a16="http://schemas.microsoft.com/office/drawing/2014/main" id="{BE0BB2E7-946E-65E4-CAF1-66992CC66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71" y="1016001"/>
            <a:ext cx="4010424" cy="30278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F6B39A-5620-4BAE-FC14-2B25D19B2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864" y="995767"/>
            <a:ext cx="3971470" cy="3048103"/>
          </a:xfrm>
          <a:prstGeom prst="rect">
            <a:avLst/>
          </a:prstGeom>
        </p:spPr>
      </p:pic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E6D10F4A-EF48-44E4-9E79-740983EE7B9D}"/>
              </a:ext>
            </a:extLst>
          </p:cNvPr>
          <p:cNvSpPr txBox="1">
            <a:spLocks/>
          </p:cNvSpPr>
          <p:nvPr/>
        </p:nvSpPr>
        <p:spPr>
          <a:xfrm>
            <a:off x="6313007" y="3375732"/>
            <a:ext cx="4354455" cy="2575557"/>
          </a:xfrm>
          <a:prstGeom prst="rect">
            <a:avLst/>
          </a:prstGeom>
        </p:spPr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36B6316F-FA84-A519-6D27-9F3F144E27E3}"/>
              </a:ext>
            </a:extLst>
          </p:cNvPr>
          <p:cNvSpPr txBox="1">
            <a:spLocks/>
          </p:cNvSpPr>
          <p:nvPr/>
        </p:nvSpPr>
        <p:spPr>
          <a:xfrm>
            <a:off x="6164823" y="3174859"/>
            <a:ext cx="4088125" cy="2522289"/>
          </a:xfrm>
          <a:prstGeom prst="rect">
            <a:avLst/>
          </a:prstGeom>
        </p:spPr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4EBA0C9-9697-6EEA-D7B1-5781603114BF}"/>
              </a:ext>
            </a:extLst>
          </p:cNvPr>
          <p:cNvSpPr txBox="1">
            <a:spLocks/>
          </p:cNvSpPr>
          <p:nvPr/>
        </p:nvSpPr>
        <p:spPr>
          <a:xfrm>
            <a:off x="6727521" y="3794109"/>
            <a:ext cx="4088125" cy="2522289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4175567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49ED5D-0268-7CFA-6484-D6A11CE5C8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Network configuration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D32131D-8F11-1744-1E99-95ADEA10BF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 dirty="0"/>
              <a:t>Discover host IP configurations </a:t>
            </a:r>
          </a:p>
          <a:p>
            <a:pPr marL="342900" indent="-342900">
              <a:buFontTx/>
              <a:buChar char="-"/>
            </a:pPr>
            <a:r>
              <a:rPr lang="en-US" dirty="0"/>
              <a:t>Manage network interfaces </a:t>
            </a:r>
          </a:p>
          <a:p>
            <a:pPr marL="342900" indent="-342900">
              <a:buFontTx/>
              <a:buChar char="-"/>
            </a:pPr>
            <a:r>
              <a:rPr lang="en-US" dirty="0"/>
              <a:t>User network utilities </a:t>
            </a:r>
          </a:p>
        </p:txBody>
      </p:sp>
    </p:spTree>
    <p:extLst>
      <p:ext uri="{BB962C8B-B14F-4D97-AF65-F5344CB8AC3E}">
        <p14:creationId xmlns:p14="http://schemas.microsoft.com/office/powerpoint/2010/main" val="1079319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746" y="739211"/>
            <a:ext cx="6663478" cy="785949"/>
          </a:xfrm>
        </p:spPr>
        <p:txBody>
          <a:bodyPr>
            <a:noAutofit/>
          </a:bodyPr>
          <a:lstStyle/>
          <a:p>
            <a:r>
              <a:rPr lang="en-US" sz="4000" dirty="0"/>
              <a:t>Discover host IP configurations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1746" y="1852488"/>
            <a:ext cx="5323645" cy="4182562"/>
          </a:xfrm>
        </p:spPr>
        <p:txBody>
          <a:bodyPr>
            <a:normAutofit fontScale="85000" lnSpcReduction="10000"/>
          </a:bodyPr>
          <a:lstStyle/>
          <a:p>
            <a:r>
              <a:rPr lang="en-US" sz="1900" dirty="0"/>
              <a:t>1. What is the IP address of your Ubuntu machine?</a:t>
            </a:r>
          </a:p>
          <a:p>
            <a:r>
              <a:rPr lang="en-US" dirty="0"/>
              <a:t>Answer here: 192.168.1.107</a:t>
            </a:r>
          </a:p>
          <a:p>
            <a:endParaRPr lang="en-US" dirty="0"/>
          </a:p>
          <a:p>
            <a:r>
              <a:rPr lang="en-US" sz="1900" dirty="0"/>
              <a:t>2. What is the IP address of its default gateway?</a:t>
            </a:r>
          </a:p>
          <a:p>
            <a:r>
              <a:rPr lang="en-US" dirty="0"/>
              <a:t>Answer here: 192.168.1.1</a:t>
            </a:r>
          </a:p>
          <a:p>
            <a:endParaRPr lang="en-US" dirty="0"/>
          </a:p>
          <a:p>
            <a:r>
              <a:rPr lang="en-US" sz="1900" dirty="0"/>
              <a:t>3. What is the IP address of its DHCP server?</a:t>
            </a:r>
          </a:p>
          <a:p>
            <a:r>
              <a:rPr lang="en-US" dirty="0"/>
              <a:t>Answer here:192.168.1.1</a:t>
            </a:r>
          </a:p>
          <a:p>
            <a:endParaRPr lang="en-US" sz="1900" dirty="0"/>
          </a:p>
          <a:p>
            <a:r>
              <a:rPr lang="en-US" sz="1900" dirty="0"/>
              <a:t>4. What is the IP address of its DNS server?</a:t>
            </a:r>
          </a:p>
          <a:p>
            <a:r>
              <a:rPr lang="en-US" dirty="0"/>
              <a:t>Answer here:192.168.1.1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Placeholder 7" descr="A screenshot of a computer">
            <a:extLst>
              <a:ext uri="{FF2B5EF4-FFF2-40B4-BE49-F238E27FC236}">
                <a16:creationId xmlns:a16="http://schemas.microsoft.com/office/drawing/2014/main" id="{B3CA54C1-0064-3B6D-7BC9-86A1294F8D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6" r="5756"/>
          <a:stretch>
            <a:fillRect/>
          </a:stretch>
        </p:blipFill>
        <p:spPr>
          <a:xfrm>
            <a:off x="5880100" y="2192338"/>
            <a:ext cx="6161088" cy="4454525"/>
          </a:xfrm>
        </p:spPr>
      </p:pic>
    </p:spTree>
    <p:extLst>
      <p:ext uri="{BB962C8B-B14F-4D97-AF65-F5344CB8AC3E}">
        <p14:creationId xmlns:p14="http://schemas.microsoft.com/office/powerpoint/2010/main" val="1370553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6A454-3707-F324-01DC-850DD83CB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 sz="370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F71E0-4838-B8C2-5A71-C88D99A3C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en-US" sz="2000" dirty="0"/>
              <a:t>Linux is one of the most popular operating systems for corporate servers.</a:t>
            </a:r>
          </a:p>
          <a:p>
            <a:r>
              <a:rPr lang="en-US" sz="2000" dirty="0"/>
              <a:t>Linux administration can  be utilized using the GUI </a:t>
            </a:r>
          </a:p>
          <a:p>
            <a:r>
              <a:rPr lang="en-US" dirty="0"/>
              <a:t>Linux is one of the better operating systems used </a:t>
            </a:r>
            <a:endParaRPr lang="en-US" sz="2000" dirty="0"/>
          </a:p>
        </p:txBody>
      </p:sp>
      <p:pic>
        <p:nvPicPr>
          <p:cNvPr id="5" name="Picture 4" descr="Illuminated server room panel">
            <a:extLst>
              <a:ext uri="{FF2B5EF4-FFF2-40B4-BE49-F238E27FC236}">
                <a16:creationId xmlns:a16="http://schemas.microsoft.com/office/drawing/2014/main" id="{1990FE82-8AD7-D79A-21F8-1FA4DD3328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67" r="23598" b="-1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39617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446" y="703700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/>
              <a:t>Manage network interfaces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97445" y="1784963"/>
            <a:ext cx="9317901" cy="4118687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/>
              <a:t>1. Which DHCP message is shown in the output of the </a:t>
            </a:r>
            <a:r>
              <a:rPr lang="en-US" sz="1800" b="1" dirty="0" err="1"/>
              <a:t>sudo</a:t>
            </a:r>
            <a:r>
              <a:rPr lang="en-US" sz="1800" b="1" dirty="0"/>
              <a:t> </a:t>
            </a:r>
            <a:r>
              <a:rPr lang="en-US" sz="1800" b="1" dirty="0" err="1"/>
              <a:t>dhclient</a:t>
            </a:r>
            <a:r>
              <a:rPr lang="en-US" sz="1800" b="1" dirty="0"/>
              <a:t> –v –r ens33</a:t>
            </a:r>
            <a:r>
              <a:rPr lang="en-US" sz="1800" dirty="0"/>
              <a:t> command?</a:t>
            </a:r>
          </a:p>
          <a:p>
            <a:r>
              <a:rPr lang="en-US" dirty="0"/>
              <a:t>Answer here: DHCPRELEASE </a:t>
            </a:r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  <a:p>
            <a:r>
              <a:rPr lang="en-US" sz="1800" dirty="0"/>
              <a:t>2. Which four DHCP messages are shown in the output of the </a:t>
            </a:r>
            <a:r>
              <a:rPr lang="en-US" sz="1800" b="1" dirty="0" err="1"/>
              <a:t>sudo</a:t>
            </a:r>
            <a:r>
              <a:rPr lang="en-US" sz="1800" b="1" dirty="0"/>
              <a:t> </a:t>
            </a:r>
            <a:r>
              <a:rPr lang="en-US" sz="1800" b="1" dirty="0" err="1"/>
              <a:t>dhclient</a:t>
            </a:r>
            <a:r>
              <a:rPr lang="en-US" sz="1800" b="1" dirty="0"/>
              <a:t> –v ens33 </a:t>
            </a:r>
            <a:r>
              <a:rPr lang="en-US" sz="1800" dirty="0"/>
              <a:t>command?</a:t>
            </a:r>
          </a:p>
          <a:p>
            <a:r>
              <a:rPr lang="en-US" dirty="0"/>
              <a:t>Answer here:</a:t>
            </a:r>
          </a:p>
          <a:p>
            <a:r>
              <a:rPr lang="en-US" dirty="0"/>
              <a:t>DHCPDISCOVER</a:t>
            </a:r>
          </a:p>
          <a:p>
            <a:r>
              <a:rPr lang="en-US" dirty="0"/>
              <a:t>DHCPOFFER</a:t>
            </a:r>
          </a:p>
          <a:p>
            <a:r>
              <a:rPr lang="en-US" dirty="0"/>
              <a:t>DHCPREQUEST</a:t>
            </a:r>
          </a:p>
          <a:p>
            <a:r>
              <a:rPr lang="en-US" dirty="0"/>
              <a:t>DHCPACK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10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08" y="1023761"/>
            <a:ext cx="3448663" cy="2202517"/>
          </a:xfrm>
        </p:spPr>
        <p:txBody>
          <a:bodyPr>
            <a:normAutofit/>
          </a:bodyPr>
          <a:lstStyle/>
          <a:p>
            <a:r>
              <a:rPr lang="en-US" sz="4400" dirty="0"/>
              <a:t>Use network utilities</a:t>
            </a:r>
          </a:p>
        </p:txBody>
      </p:sp>
      <p:pic>
        <p:nvPicPr>
          <p:cNvPr id="4" name="Picture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90A4C9DE-A70A-63EF-ECF0-B5D8363C3EA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" b="1891"/>
          <a:stretch>
            <a:fillRect/>
          </a:stretch>
        </p:blipFill>
        <p:spPr>
          <a:xfrm>
            <a:off x="4115591" y="1144532"/>
            <a:ext cx="7706133" cy="5246590"/>
          </a:xfrm>
        </p:spPr>
      </p:pic>
    </p:spTree>
    <p:extLst>
      <p:ext uri="{BB962C8B-B14F-4D97-AF65-F5344CB8AC3E}">
        <p14:creationId xmlns:p14="http://schemas.microsoft.com/office/powerpoint/2010/main" val="4023310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B8DD52-B8AC-D714-B732-00D0CC7123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System performance monitoring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B5FD843-8513-AACA-9D4D-DC593905FF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 dirty="0"/>
              <a:t>Monitor processes</a:t>
            </a:r>
          </a:p>
          <a:p>
            <a:pPr marL="342900" indent="-342900">
              <a:buFontTx/>
              <a:buChar char="-"/>
            </a:pPr>
            <a:r>
              <a:rPr lang="en-US" dirty="0"/>
              <a:t>Monitor user activities </a:t>
            </a:r>
          </a:p>
          <a:p>
            <a:pPr marL="342900" indent="-342900">
              <a:buFontTx/>
              <a:buChar char="-"/>
            </a:pPr>
            <a:r>
              <a:rPr lang="en-US" dirty="0"/>
              <a:t>Monitor network bandwidth usage </a:t>
            </a:r>
          </a:p>
        </p:txBody>
      </p:sp>
    </p:spTree>
    <p:extLst>
      <p:ext uri="{BB962C8B-B14F-4D97-AF65-F5344CB8AC3E}">
        <p14:creationId xmlns:p14="http://schemas.microsoft.com/office/powerpoint/2010/main" val="1910695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86" y="-643143"/>
            <a:ext cx="3760474" cy="47980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Monitor Linux processes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6593" y="2548481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1. What is the default action of the </a:t>
            </a:r>
            <a:r>
              <a:rPr lang="en-US" i="1" dirty="0"/>
              <a:t>15 SIGTERM </a:t>
            </a:r>
            <a:r>
              <a:rPr lang="en-US" dirty="0"/>
              <a:t>kill signal?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Answer here: It terminates the selected process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2. In the System Monitor window, click on </a:t>
            </a:r>
            <a:r>
              <a:rPr lang="en-US" i="1" dirty="0"/>
              <a:t>% CPU </a:t>
            </a:r>
            <a:r>
              <a:rPr lang="en-US" dirty="0"/>
              <a:t>to sort the processes by CPU load. Which process shows the highest percentage of CPU usage?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Answer here: : It is gnome-shell of Ubuntu Kernel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82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701" y="-837812"/>
            <a:ext cx="6798541" cy="16756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Monitor user activities</a:t>
            </a:r>
          </a:p>
        </p:txBody>
      </p:sp>
      <p:pic>
        <p:nvPicPr>
          <p:cNvPr id="9" name="Picture 8" descr="Pen placed on top of a signature line">
            <a:extLst>
              <a:ext uri="{FF2B5EF4-FFF2-40B4-BE49-F238E27FC236}">
                <a16:creationId xmlns:a16="http://schemas.microsoft.com/office/drawing/2014/main" id="{F1F98DB1-AF85-49A1-3E1F-E13D49EA56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24" r="4630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11" y="1726303"/>
            <a:ext cx="7349508" cy="444817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/>
              <a:t>Issue the </a:t>
            </a:r>
            <a:r>
              <a:rPr lang="en-US" sz="1400" b="1" dirty="0" err="1"/>
              <a:t>sudo</a:t>
            </a:r>
            <a:r>
              <a:rPr lang="en-US" sz="1400" b="1" dirty="0"/>
              <a:t>  </a:t>
            </a:r>
            <a:r>
              <a:rPr lang="en-US" sz="1400" b="1" dirty="0" err="1"/>
              <a:t>accton</a:t>
            </a:r>
            <a:r>
              <a:rPr lang="en-US" sz="1400" b="1" dirty="0"/>
              <a:t>  on </a:t>
            </a:r>
            <a:r>
              <a:rPr lang="en-US" sz="1400" dirty="0"/>
              <a:t>command to turn on GNC accounting. Run the </a:t>
            </a:r>
            <a:r>
              <a:rPr lang="en-US" sz="1400" b="1" dirty="0" err="1"/>
              <a:t>sudo</a:t>
            </a:r>
            <a:r>
              <a:rPr lang="en-US" sz="1400" b="1" dirty="0"/>
              <a:t>  </a:t>
            </a:r>
            <a:r>
              <a:rPr lang="en-US" sz="1400" b="1" dirty="0" err="1"/>
              <a:t>updatedb</a:t>
            </a:r>
            <a:r>
              <a:rPr lang="en-US" sz="1400" b="1" dirty="0"/>
              <a:t> </a:t>
            </a:r>
            <a:r>
              <a:rPr lang="en-US" sz="1400" dirty="0"/>
              <a:t>command. Enter </a:t>
            </a:r>
            <a:r>
              <a:rPr lang="en-US" sz="1400" b="1" dirty="0" err="1"/>
              <a:t>lastcomm</a:t>
            </a:r>
            <a:r>
              <a:rPr lang="en-US" sz="1400" b="1" dirty="0"/>
              <a:t>  </a:t>
            </a:r>
            <a:r>
              <a:rPr lang="en-US" sz="1400" b="1" dirty="0" err="1"/>
              <a:t>updatedb</a:t>
            </a:r>
            <a:r>
              <a:rPr lang="en-US" sz="1400" dirty="0"/>
              <a:t> to check if the </a:t>
            </a:r>
            <a:r>
              <a:rPr lang="en-US" sz="1400" i="1" dirty="0" err="1"/>
              <a:t>updatedb</a:t>
            </a:r>
            <a:r>
              <a:rPr lang="en-US" sz="1400" dirty="0"/>
              <a:t> command was executed before. Remember to turn off GNC accounting (</a:t>
            </a:r>
            <a:r>
              <a:rPr lang="en-US" sz="1400" b="1" dirty="0" err="1"/>
              <a:t>sudo</a:t>
            </a:r>
            <a:r>
              <a:rPr lang="en-US" sz="1400" b="1" dirty="0"/>
              <a:t>  </a:t>
            </a:r>
            <a:r>
              <a:rPr lang="en-US" sz="1400" b="1" dirty="0" err="1"/>
              <a:t>accton</a:t>
            </a:r>
            <a:r>
              <a:rPr lang="en-US" sz="1400" b="1" dirty="0"/>
              <a:t>  off</a:t>
            </a:r>
            <a:r>
              <a:rPr lang="en-US" sz="1400" dirty="0"/>
              <a:t>) after answering the questions.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/>
              <a:t>1. What flag value is displayed in the output?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/>
              <a:t>Answer here: The flag value is 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/>
              <a:t>2. Why is the name of the user who ran the processes shown as root, not student?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/>
              <a:t>Answer here: The root user under Linux is the superuser (Admin)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282956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11F35AE-7F5A-42E1-B3B2-146E628EE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41" y="3949438"/>
            <a:ext cx="9552558" cy="144348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/>
              <a:t>Monitor network bandwidth usage</a:t>
            </a:r>
          </a:p>
        </p:txBody>
      </p:sp>
      <p:pic>
        <p:nvPicPr>
          <p:cNvPr id="4" name="Picture Placeholder 3" descr="A computer screen shot of a program&#10;&#10;Description automatically generated with low confidence">
            <a:extLst>
              <a:ext uri="{FF2B5EF4-FFF2-40B4-BE49-F238E27FC236}">
                <a16:creationId xmlns:a16="http://schemas.microsoft.com/office/drawing/2014/main" id="{70C829AA-2EA0-34F7-FE11-0146C4C2C9C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0" r="-3" b="21175"/>
          <a:stretch/>
        </p:blipFill>
        <p:spPr>
          <a:xfrm>
            <a:off x="684211" y="804672"/>
            <a:ext cx="7543799" cy="2917756"/>
          </a:xfrm>
          <a:custGeom>
            <a:avLst/>
            <a:gdLst/>
            <a:ahLst/>
            <a:cxnLst/>
            <a:rect l="l" t="t" r="r" b="b"/>
            <a:pathLst>
              <a:path w="7543799" h="2917756">
                <a:moveTo>
                  <a:pt x="325906" y="0"/>
                </a:moveTo>
                <a:lnTo>
                  <a:pt x="7543799" y="0"/>
                </a:lnTo>
                <a:lnTo>
                  <a:pt x="7543799" y="2601638"/>
                </a:lnTo>
                <a:lnTo>
                  <a:pt x="7227681" y="2917756"/>
                </a:lnTo>
                <a:lnTo>
                  <a:pt x="0" y="2917756"/>
                </a:lnTo>
                <a:lnTo>
                  <a:pt x="0" y="325906"/>
                </a:lnTo>
                <a:close/>
              </a:path>
            </a:pathLst>
          </a:custGeom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4D0269D-39E2-42E4-AD56-F65D629C9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C4175A4-E4D7-4D1A-93E8-FD679229F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5">
              <a:extLst>
                <a:ext uri="{FF2B5EF4-FFF2-40B4-BE49-F238E27FC236}">
                  <a16:creationId xmlns:a16="http://schemas.microsoft.com/office/drawing/2014/main" id="{D45E9403-561B-4CEC-B6F7-9BD476FB4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FE00C17-2C9E-48CF-9BC3-61B34FD13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A37D796-28F7-4A9C-AD5B-7D8CCE81E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2E25AE7-6B25-4C75-85E5-733E8A4CE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304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893FA2-8C83-4E90-9F58-60D65280EC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Challenges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B69410E-E008-D28B-C8BB-C3A83553EB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 dirty="0"/>
              <a:t>Linux is case sensitive </a:t>
            </a:r>
          </a:p>
          <a:p>
            <a:pPr marL="342900" indent="-342900">
              <a:buFontTx/>
              <a:buChar char="-"/>
            </a:pPr>
            <a:r>
              <a:rPr lang="en-US" dirty="0"/>
              <a:t>Several times I thought lowercase l was a capital I or the number 1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784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AF0FFC-B14C-3D33-4694-0C85029EA6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Career skills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8C8DF20-1964-0CD5-C974-D654A12A52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 dirty="0"/>
              <a:t>Writing scripts</a:t>
            </a:r>
          </a:p>
          <a:p>
            <a:pPr marL="342900" indent="-342900">
              <a:buFontTx/>
              <a:buChar char="-"/>
            </a:pPr>
            <a:r>
              <a:rPr lang="en-US" dirty="0"/>
              <a:t>Managing users and groups on Linux</a:t>
            </a:r>
          </a:p>
          <a:p>
            <a:pPr marL="342900" indent="-342900">
              <a:buFontTx/>
              <a:buChar char="-"/>
            </a:pPr>
            <a:r>
              <a:rPr lang="en-US" dirty="0"/>
              <a:t>Learning Linux to set up corporate servers  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7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A78471-648C-2D98-54CD-49A87277D4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Conclusion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25C1D6C-982C-03D9-8266-6B2E980D7A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 dirty="0"/>
              <a:t>Linux is fun to learn </a:t>
            </a:r>
          </a:p>
          <a:p>
            <a:pPr marL="342900" indent="-342900">
              <a:buFontTx/>
              <a:buChar char="-"/>
            </a:pPr>
            <a:r>
              <a:rPr lang="en-US" dirty="0"/>
              <a:t>Linux is similar to windows </a:t>
            </a:r>
          </a:p>
          <a:p>
            <a:pPr marL="342900" indent="-342900">
              <a:buFontTx/>
              <a:buChar char="-"/>
            </a:pPr>
            <a:r>
              <a:rPr lang="en-US" dirty="0"/>
              <a:t>Excited to start a career involving Linux </a:t>
            </a:r>
          </a:p>
        </p:txBody>
      </p:sp>
    </p:spTree>
    <p:extLst>
      <p:ext uri="{BB962C8B-B14F-4D97-AF65-F5344CB8AC3E}">
        <p14:creationId xmlns:p14="http://schemas.microsoft.com/office/powerpoint/2010/main" val="3745703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546E7-AB70-4188-32DE-7830C29A8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 dirty="0"/>
              <a:t>LINUX FILE SYSTEM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59256-119A-6BEA-BF57-92A774B4E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en-US" sz="2000"/>
              <a:t>Navigating the Linux filesystem tree </a:t>
            </a:r>
          </a:p>
          <a:p>
            <a:r>
              <a:rPr lang="en-US" sz="2000"/>
              <a:t>Creating directories and files</a:t>
            </a:r>
          </a:p>
          <a:p>
            <a:r>
              <a:rPr lang="en-US" sz="2000"/>
              <a:t>Copying and removing directories and files </a:t>
            </a:r>
          </a:p>
          <a:p>
            <a:r>
              <a:rPr lang="en-US" sz="2000"/>
              <a:t>Locating directories and files </a:t>
            </a:r>
          </a:p>
        </p:txBody>
      </p:sp>
      <p:pic>
        <p:nvPicPr>
          <p:cNvPr id="5" name="Picture 4" descr="Stack of files">
            <a:extLst>
              <a:ext uri="{FF2B5EF4-FFF2-40B4-BE49-F238E27FC236}">
                <a16:creationId xmlns:a16="http://schemas.microsoft.com/office/drawing/2014/main" id="{68C26E0D-5848-4B63-E5D9-73E90DC520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68" r="18698" b="-1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2262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11">
            <a:extLst>
              <a:ext uri="{FF2B5EF4-FFF2-40B4-BE49-F238E27FC236}">
                <a16:creationId xmlns:a16="http://schemas.microsoft.com/office/drawing/2014/main" id="{6CC7770B-E4E1-42D6-9437-DAA4A3A9E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26DE5B-A1A6-4746-8EF7-4D6809ED7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77A3DDA-BF17-4302-867E-EBFD777B0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BE30704-4227-4B7B-BDB8-BFCF39086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923B1E7-AEA4-42D8-8F4A-9D116F296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21B6244-6EAE-442C-ACCF-8146103EC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41" name="Rectangle 18">
            <a:extLst>
              <a:ext uri="{FF2B5EF4-FFF2-40B4-BE49-F238E27FC236}">
                <a16:creationId xmlns:a16="http://schemas.microsoft.com/office/drawing/2014/main" id="{CADF2543-1B6F-4FBC-A7AF-53A0430E0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85244"/>
            <a:ext cx="8534400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Navigate the Linux filesystem tree</a:t>
            </a:r>
          </a:p>
        </p:txBody>
      </p:sp>
      <p:grpSp>
        <p:nvGrpSpPr>
          <p:cNvPr id="42" name="Group 20">
            <a:extLst>
              <a:ext uri="{FF2B5EF4-FFF2-40B4-BE49-F238E27FC236}">
                <a16:creationId xmlns:a16="http://schemas.microsoft.com/office/drawing/2014/main" id="{A80A6E81-6B71-43DF-877B-E964A9A4C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E35C3AD-357F-4004-A3F3-2D4EAF34A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37B6032-0A70-4F26-A9A3-B4D60DF11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E192CE3-3DD1-448F-93BE-42983DA0D5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6D3DA09-5C72-4562-BEDE-1937DF87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6ACA7CA-2A20-49D7-9053-E076463D7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3541" y="2266667"/>
            <a:ext cx="8534400" cy="3615267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000" dirty="0">
                <a:solidFill>
                  <a:schemeClr val="tx1"/>
                </a:solidFill>
              </a:rPr>
              <a:t>1. What is the </a:t>
            </a:r>
            <a:r>
              <a:rPr lang="en-US" sz="1000" i="1" dirty="0" err="1">
                <a:solidFill>
                  <a:schemeClr val="tx1"/>
                </a:solidFill>
              </a:rPr>
              <a:t>pwd</a:t>
            </a:r>
            <a:r>
              <a:rPr lang="en-US" sz="1000" dirty="0">
                <a:solidFill>
                  <a:schemeClr val="tx1"/>
                </a:solidFill>
              </a:rPr>
              <a:t> command an acronym for? What about the </a:t>
            </a:r>
            <a:r>
              <a:rPr lang="en-US" sz="1000" i="1" dirty="0">
                <a:solidFill>
                  <a:schemeClr val="tx1"/>
                </a:solidFill>
              </a:rPr>
              <a:t>cd</a:t>
            </a:r>
            <a:r>
              <a:rPr lang="en-US" sz="1000" dirty="0">
                <a:solidFill>
                  <a:schemeClr val="tx1"/>
                </a:solidFill>
              </a:rPr>
              <a:t> command?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000" dirty="0">
                <a:solidFill>
                  <a:schemeClr val="tx1"/>
                </a:solidFill>
              </a:rPr>
              <a:t>Answer here: 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000" dirty="0">
                <a:solidFill>
                  <a:schemeClr val="tx1"/>
                </a:solidFill>
              </a:rPr>
              <a:t>*PWD- print work directory 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000" dirty="0">
                <a:solidFill>
                  <a:schemeClr val="tx1"/>
                </a:solidFill>
              </a:rPr>
              <a:t>*cd- change directory  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Char char=""/>
            </a:pPr>
            <a:endParaRPr lang="en-US" sz="1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 3" panose="05040102010807070707" pitchFamily="18" charset="2"/>
              <a:buChar char=""/>
            </a:pPr>
            <a:endParaRPr lang="en-US" sz="1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 3" panose="05040102010807070707" pitchFamily="18" charset="2"/>
              <a:buChar char=""/>
            </a:pPr>
            <a:endParaRPr lang="en-US" sz="1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000" dirty="0">
                <a:solidFill>
                  <a:schemeClr val="tx1"/>
                </a:solidFill>
              </a:rPr>
              <a:t>2. Explain the differences between a relative path and an absolute/full path in Linux.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000" dirty="0">
                <a:solidFill>
                  <a:schemeClr val="tx1"/>
                </a:solidFill>
              </a:rPr>
              <a:t>Answer here: 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000" dirty="0">
                <a:solidFill>
                  <a:schemeClr val="tx1"/>
                </a:solidFill>
              </a:rPr>
              <a:t>  A relative path is a path that is specified relative to the current working directory of the user or application. For example, if the current working directory is /home/user/documents/ and you want to refer to a file called report.txt in the same directory, you can use the relative path report.txt. If you want to refer to a file in a directory that is one level up from the current working directory, you can use the relative path ../filename. The .. notation represents the parent directory.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000" dirty="0">
                <a:solidFill>
                  <a:schemeClr val="tx1"/>
                </a:solidFill>
              </a:rPr>
              <a:t>  An absolute/full path is a path that specifies the location of a file or directory starting  from the root of the file system. It provides a complete path that can be used to identify a file or directory from any location on the file system. For example, if the file you want to refer to is located at /home/user/documents/report.txt, you can use the absolute path /home/user/documents/report.txt.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000" dirty="0">
                <a:solidFill>
                  <a:schemeClr val="tx1"/>
                </a:solidFill>
              </a:rPr>
              <a:t>  The main difference between the two paths is that a relative path is specified relative to the current working directory, while an absolute path is specified relative to the root of the file system. Absolute paths provide a complete path that can be used to identify a file or directory from any location on the file system, while relative paths are more convenient to use when referring to files or directories within the same directory or subdirectory.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Char char=""/>
            </a:pPr>
            <a:endParaRPr lang="en-US" sz="7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 3" panose="05040102010807070707" pitchFamily="18" charset="2"/>
              <a:buChar char=""/>
            </a:pPr>
            <a:endParaRPr lang="en-US" sz="7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 3" panose="05040102010807070707" pitchFamily="18" charset="2"/>
              <a:buChar char=""/>
            </a:pPr>
            <a:endParaRPr lang="en-US" sz="7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 3" panose="05040102010807070707" pitchFamily="18" charset="2"/>
              <a:buChar char=""/>
            </a:pPr>
            <a:endParaRPr lang="en-US" sz="7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 3" panose="05040102010807070707" pitchFamily="18" charset="2"/>
              <a:buChar char=""/>
            </a:pPr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77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30" name="Rectangle 129">
            <a:extLst>
              <a:ext uri="{FF2B5EF4-FFF2-40B4-BE49-F238E27FC236}">
                <a16:creationId xmlns:a16="http://schemas.microsoft.com/office/drawing/2014/main" id="{58A973E8-C2D4-4C81-8ADE-C5C021A61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41" y="4473679"/>
            <a:ext cx="9552558" cy="123325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4800" dirty="0"/>
              <a:t>Create directories and files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08E251A-5371-4E82-A0F3-2CA0C15AB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D31AC21F-237B-4CA8-BC96-29F3607FA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9959094C-A1B3-4AD4-9AAE-0FCDDD798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D5EC0EFA-8A7F-4299-A623-3EE741461B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965D7216-F9AF-42BE-99AD-1904DEF69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CDE3349B-AD7F-48C8-9300-D81D69436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Snip Diagonal Corner Rectangle 12">
            <a:extLst>
              <a:ext uri="{FF2B5EF4-FFF2-40B4-BE49-F238E27FC236}">
                <a16:creationId xmlns:a16="http://schemas.microsoft.com/office/drawing/2014/main" id="{E05CABE9-5E7C-4773-BFCD-24B199FA1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251" y="690851"/>
            <a:ext cx="9615670" cy="3607302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Placeholder 9" descr="A screenshot of a computer">
            <a:extLst>
              <a:ext uri="{FF2B5EF4-FFF2-40B4-BE49-F238E27FC236}">
                <a16:creationId xmlns:a16="http://schemas.microsoft.com/office/drawing/2014/main" id="{E2F9FAC4-6FDD-7535-48CE-F54EDBE20A8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17" r="1" b="12502"/>
          <a:stretch/>
        </p:blipFill>
        <p:spPr>
          <a:xfrm>
            <a:off x="255694" y="165521"/>
            <a:ext cx="11906890" cy="4204867"/>
          </a:xfrm>
          <a:custGeom>
            <a:avLst/>
            <a:gdLst/>
            <a:ahLst/>
            <a:cxnLst/>
            <a:rect l="l" t="t" r="r" b="b"/>
            <a:pathLst>
              <a:path w="9290304" h="3280831">
                <a:moveTo>
                  <a:pt x="402071" y="0"/>
                </a:moveTo>
                <a:lnTo>
                  <a:pt x="9290304" y="0"/>
                </a:lnTo>
                <a:lnTo>
                  <a:pt x="9290304" y="2876895"/>
                </a:lnTo>
                <a:lnTo>
                  <a:pt x="8886368" y="3280831"/>
                </a:lnTo>
                <a:lnTo>
                  <a:pt x="0" y="3280831"/>
                </a:lnTo>
                <a:lnTo>
                  <a:pt x="0" y="40207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6461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83" y="2020429"/>
            <a:ext cx="3323987" cy="2663714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dirty="0">
                <a:ea typeface="Times New Roman" panose="02020603050405020304" pitchFamily="18" charset="0"/>
              </a:rPr>
              <a:t>Copy and remove directories and files</a:t>
            </a:r>
            <a:endParaRPr lang="en-US" sz="40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B80E4C8E-EE07-92B3-9B17-62DF3DCD72F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r="8677"/>
          <a:stretch>
            <a:fillRect/>
          </a:stretch>
        </p:blipFill>
        <p:spPr>
          <a:xfrm>
            <a:off x="3576045" y="853443"/>
            <a:ext cx="8363897" cy="5692640"/>
          </a:xfrm>
        </p:spPr>
      </p:pic>
    </p:spTree>
    <p:extLst>
      <p:ext uri="{BB962C8B-B14F-4D97-AF65-F5344CB8AC3E}">
        <p14:creationId xmlns:p14="http://schemas.microsoft.com/office/powerpoint/2010/main" val="2633149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53443"/>
            <a:ext cx="3576046" cy="2258725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dirty="0">
                <a:ea typeface="Times New Roman" panose="02020603050405020304" pitchFamily="18" charset="0"/>
              </a:rPr>
              <a:t>Locate directories and files</a:t>
            </a:r>
            <a:endParaRPr lang="en-US" sz="40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9124D750-8AD4-D3E6-8BF5-C9302C6969C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4" r="8634"/>
          <a:stretch>
            <a:fillRect/>
          </a:stretch>
        </p:blipFill>
        <p:spPr>
          <a:xfrm>
            <a:off x="3453319" y="727616"/>
            <a:ext cx="8603783" cy="5906648"/>
          </a:xfrm>
        </p:spPr>
      </p:pic>
    </p:spTree>
    <p:extLst>
      <p:ext uri="{BB962C8B-B14F-4D97-AF65-F5344CB8AC3E}">
        <p14:creationId xmlns:p14="http://schemas.microsoft.com/office/powerpoint/2010/main" val="182321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E24BCF-9F5F-B4A7-23FF-0F36BDD09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Shell Scripts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01C34F-9246-F25C-8302-5C9827BB4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shell script </a:t>
            </a:r>
          </a:p>
          <a:p>
            <a:r>
              <a:rPr lang="en-US" dirty="0"/>
              <a:t>Change permissions to a script file </a:t>
            </a:r>
          </a:p>
          <a:p>
            <a:r>
              <a:rPr lang="en-US" dirty="0"/>
              <a:t>Set PATH variable </a:t>
            </a:r>
          </a:p>
          <a:p>
            <a:r>
              <a:rPr lang="en-US" dirty="0"/>
              <a:t>Made PATH variable permanent </a:t>
            </a:r>
          </a:p>
        </p:txBody>
      </p:sp>
    </p:spTree>
    <p:extLst>
      <p:ext uri="{BB962C8B-B14F-4D97-AF65-F5344CB8AC3E}">
        <p14:creationId xmlns:p14="http://schemas.microsoft.com/office/powerpoint/2010/main" val="2490886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805" y="428918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/>
              <a:t>Create a shell script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2805" y="1328469"/>
            <a:ext cx="8846389" cy="4917496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/>
              <a:t>1. What are the file permissions of the script?</a:t>
            </a:r>
          </a:p>
          <a:p>
            <a:r>
              <a:rPr lang="en-US" sz="1700" dirty="0"/>
              <a:t>Answer here:</a:t>
            </a:r>
          </a:p>
          <a:p>
            <a:r>
              <a:rPr lang="en-US" sz="1700" dirty="0"/>
              <a:t>-</a:t>
            </a:r>
            <a:r>
              <a:rPr lang="en-US" sz="1700" dirty="0" err="1"/>
              <a:t>rw</a:t>
            </a:r>
            <a:r>
              <a:rPr lang="en-US" sz="1700" dirty="0"/>
              <a:t>-</a:t>
            </a:r>
            <a:r>
              <a:rPr lang="en-US" sz="1700" dirty="0" err="1"/>
              <a:t>rw</a:t>
            </a:r>
            <a:r>
              <a:rPr lang="en-US" sz="1700" dirty="0"/>
              <a:t>-r--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900" dirty="0"/>
              <a:t>2. What’s the name of the user-defined variable in the script?</a:t>
            </a:r>
          </a:p>
          <a:p>
            <a:r>
              <a:rPr lang="en-US" sz="1700" dirty="0"/>
              <a:t>Answer here: </a:t>
            </a:r>
          </a:p>
          <a:p>
            <a:r>
              <a:rPr lang="en-US" sz="1700" dirty="0"/>
              <a:t>text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900" dirty="0"/>
              <a:t>3. Which redirection meta-character is used in the script? What does it do?</a:t>
            </a:r>
          </a:p>
          <a:p>
            <a:r>
              <a:rPr lang="en-US" sz="1700" dirty="0"/>
              <a:t>Answer here:  </a:t>
            </a:r>
          </a:p>
          <a:p>
            <a:r>
              <a:rPr lang="en-US" sz="1700" dirty="0"/>
              <a:t>&gt;&gt; --append the output to the end of the file and retain the content of the file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955422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LeftStep">
      <a:dk1>
        <a:srgbClr val="000000"/>
      </a:dk1>
      <a:lt1>
        <a:srgbClr val="FFFFFF"/>
      </a:lt1>
      <a:dk2>
        <a:srgbClr val="243541"/>
      </a:dk2>
      <a:lt2>
        <a:srgbClr val="E2E8E7"/>
      </a:lt2>
      <a:accent1>
        <a:srgbClr val="C6969C"/>
      </a:accent1>
      <a:accent2>
        <a:srgbClr val="BA7F9F"/>
      </a:accent2>
      <a:accent3>
        <a:srgbClr val="C492C2"/>
      </a:accent3>
      <a:accent4>
        <a:srgbClr val="A47FBA"/>
      </a:accent4>
      <a:accent5>
        <a:srgbClr val="A096C6"/>
      </a:accent5>
      <a:accent6>
        <a:srgbClr val="7F8BBA"/>
      </a:accent6>
      <a:hlink>
        <a:srgbClr val="568E87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1017</Words>
  <Application>Microsoft Office PowerPoint</Application>
  <PresentationFormat>Widescreen</PresentationFormat>
  <Paragraphs>135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Century Gothic</vt:lpstr>
      <vt:lpstr>Elephant</vt:lpstr>
      <vt:lpstr>Wingdings 3</vt:lpstr>
      <vt:lpstr>BrushVTI</vt:lpstr>
      <vt:lpstr>Slice</vt:lpstr>
      <vt:lpstr>Linux Final Presentation </vt:lpstr>
      <vt:lpstr>INTRODUCTION</vt:lpstr>
      <vt:lpstr>LINUX FILE SYSTEM </vt:lpstr>
      <vt:lpstr>Navigate the Linux filesystem tree</vt:lpstr>
      <vt:lpstr>Create directories and files</vt:lpstr>
      <vt:lpstr>Copy and remove directories and files</vt:lpstr>
      <vt:lpstr>Locate directories and files</vt:lpstr>
      <vt:lpstr>Linux Shell Scripts</vt:lpstr>
      <vt:lpstr>Create a shell script</vt:lpstr>
      <vt:lpstr>Change script file permissions</vt:lpstr>
      <vt:lpstr>Set the PATH variable</vt:lpstr>
      <vt:lpstr>Make the PATH variable permanent</vt:lpstr>
      <vt:lpstr>User and group management </vt:lpstr>
      <vt:lpstr>Add users and groups in CLI</vt:lpstr>
      <vt:lpstr>Test user and group settings</vt:lpstr>
      <vt:lpstr>Add users in GUI</vt:lpstr>
      <vt:lpstr>Remove users and groups</vt:lpstr>
      <vt:lpstr>Network configuration</vt:lpstr>
      <vt:lpstr>Discover host IP configurations</vt:lpstr>
      <vt:lpstr>Manage network interfaces</vt:lpstr>
      <vt:lpstr>Use network utilities</vt:lpstr>
      <vt:lpstr>System performance monitoring </vt:lpstr>
      <vt:lpstr>Monitor Linux processes</vt:lpstr>
      <vt:lpstr>Monitor user activities</vt:lpstr>
      <vt:lpstr>Monitor network bandwidth usage</vt:lpstr>
      <vt:lpstr>Challenges </vt:lpstr>
      <vt:lpstr>Career skills </vt:lpstr>
      <vt:lpstr>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Aubry, James</dc:creator>
  <cp:lastModifiedBy>Aubry, James</cp:lastModifiedBy>
  <cp:revision>12</cp:revision>
  <dcterms:created xsi:type="dcterms:W3CDTF">2023-06-21T22:05:41Z</dcterms:created>
  <dcterms:modified xsi:type="dcterms:W3CDTF">2023-06-22T23:41:36Z</dcterms:modified>
</cp:coreProperties>
</file>